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0" r:id="rId2"/>
    <p:sldId id="262" r:id="rId3"/>
    <p:sldId id="261" r:id="rId4"/>
    <p:sldId id="271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4" r:id="rId17"/>
    <p:sldId id="282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6" r:id="rId26"/>
    <p:sldId id="293" r:id="rId27"/>
    <p:sldId id="297" r:id="rId28"/>
    <p:sldId id="298" r:id="rId29"/>
    <p:sldId id="300" r:id="rId30"/>
    <p:sldId id="303" r:id="rId31"/>
    <p:sldId id="302" r:id="rId32"/>
    <p:sldId id="304" r:id="rId33"/>
    <p:sldId id="306" r:id="rId34"/>
    <p:sldId id="307" r:id="rId35"/>
    <p:sldId id="308" r:id="rId36"/>
    <p:sldId id="309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24" r:id="rId45"/>
    <p:sldId id="319" r:id="rId46"/>
    <p:sldId id="322" r:id="rId47"/>
    <p:sldId id="323" r:id="rId48"/>
    <p:sldId id="320" r:id="rId49"/>
    <p:sldId id="326" r:id="rId50"/>
    <p:sldId id="325" r:id="rId51"/>
    <p:sldId id="327" r:id="rId52"/>
    <p:sldId id="328" r:id="rId53"/>
    <p:sldId id="329" r:id="rId54"/>
    <p:sldId id="330" r:id="rId55"/>
    <p:sldId id="331" r:id="rId56"/>
    <p:sldId id="295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72" r:id="rId94"/>
    <p:sldId id="368" r:id="rId95"/>
    <p:sldId id="371" r:id="rId96"/>
    <p:sldId id="370" r:id="rId97"/>
    <p:sldId id="369" r:id="rId98"/>
    <p:sldId id="373" r:id="rId99"/>
    <p:sldId id="266" r:id="rId10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77A"/>
    <a:srgbClr val="2B5389"/>
    <a:srgbClr val="3A5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85459" autoAdjust="0"/>
  </p:normalViewPr>
  <p:slideViewPr>
    <p:cSldViewPr>
      <p:cViewPr varScale="1">
        <p:scale>
          <a:sx n="30" d="100"/>
          <a:sy n="30" d="100"/>
        </p:scale>
        <p:origin x="28" y="6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03793-EC17-4F72-AB60-8AC8950ABBFD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3E168-B25B-4C9C-88C0-319DBFA47F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85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맛보기로 체험</a:t>
            </a:r>
            <a:r>
              <a:rPr lang="en-US" altLang="ko-KR" dirty="0" smtClean="0"/>
              <a:t>!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어떤 질문을 할 것인가</a:t>
            </a:r>
            <a:r>
              <a:rPr lang="en-US" altLang="ko-KR" baseline="0" dirty="0" smtClean="0"/>
              <a:t>?</a:t>
            </a:r>
            <a:r>
              <a:rPr lang="ko-KR" altLang="en-US" baseline="0" dirty="0" smtClean="0"/>
              <a:t>에 대한 선택이 의사결정학습의 전반임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4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95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071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264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07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15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04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3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25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3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나중에 </a:t>
            </a:r>
            <a:r>
              <a:rPr lang="en-US" altLang="ko-KR" dirty="0" smtClean="0"/>
              <a:t>Information</a:t>
            </a:r>
            <a:r>
              <a:rPr lang="en-US" altLang="ko-KR" baseline="0" dirty="0" smtClean="0"/>
              <a:t> Gain </a:t>
            </a:r>
            <a:r>
              <a:rPr lang="ko-KR" altLang="en-US" baseline="0" dirty="0" smtClean="0"/>
              <a:t>까지 설명 다하고 </a:t>
            </a:r>
            <a:r>
              <a:rPr lang="en-US" altLang="ko-KR" baseline="0" dirty="0" smtClean="0"/>
              <a:t>ID3 </a:t>
            </a:r>
            <a:r>
              <a:rPr lang="ko-KR" altLang="en-US" baseline="0" dirty="0" smtClean="0"/>
              <a:t>한번 더 소개하기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72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225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18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086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85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4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258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58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5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02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8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지니계수</a:t>
            </a:r>
            <a:r>
              <a:rPr lang="ko-KR" altLang="en-US" dirty="0" smtClean="0"/>
              <a:t> 간단히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20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45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90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12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8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18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13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2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23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1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00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34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323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99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712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3975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60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098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20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537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6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 </a:t>
            </a:r>
            <a:r>
              <a:rPr lang="ko-KR" altLang="en-US" dirty="0" err="1" smtClean="0"/>
              <a:t>다섯개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빨간공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파란공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예시</a:t>
            </a:r>
            <a:r>
              <a:rPr lang="en-US" altLang="ko-KR" dirty="0" smtClean="0"/>
              <a:t>!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7545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198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1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Class, 즉 label은 Play 열의 Yes와 No에 해당. 문제에서는 처리를 위해서 True, False로 둔다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Attribute에는 가장 첫번째 행의 outlook, temperature, humidity, windy에 해당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5907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책에 나온 앤트로피 계산 공식 써주기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25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책에 나온 앤트로피 계산 공식 써주기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7000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왜 저것이 total_count가 되는지 써주기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38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Return 되는 groups의 모양을 써주기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853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실제 예시 input을 주고 칠판에 써 가면서 설명하기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994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주어진 inputs를 사용해 칠판에 써 가면서 보여주기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61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012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1179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257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9438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3282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916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8709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2993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직접 Information Gain을 계산.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Outlook, Temp, Humidity, Windy 등을 보고 언제 테니스를 치는지에 대해 분류하는 예제.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Label 중 True는 Play – yes, False는 Play - no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7745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3"/>
              </a:rPr>
              <a:t>http://jihoonlee.tistory.com/16</a:t>
            </a:r>
            <a:r>
              <a:rPr lang="en" sz="1200" dirty="0">
                <a:solidFill>
                  <a:srgbClr val="1155CC"/>
                </a:solidFill>
              </a:rPr>
              <a:t>  </a:t>
            </a:r>
            <a:r>
              <a:rPr lang="en" sz="1200" dirty="0" err="1">
                <a:solidFill>
                  <a:srgbClr val="1155CC"/>
                </a:solidFill>
              </a:rPr>
              <a:t>켜</a:t>
            </a:r>
            <a:r>
              <a:rPr lang="en" sz="1200" dirty="0">
                <a:solidFill>
                  <a:srgbClr val="1155CC"/>
                </a:solidFill>
              </a:rPr>
              <a:t> </a:t>
            </a:r>
            <a:r>
              <a:rPr lang="en" sz="1200" dirty="0" err="1">
                <a:solidFill>
                  <a:srgbClr val="1155CC"/>
                </a:solidFill>
              </a:rPr>
              <a:t>놓고</a:t>
            </a:r>
            <a:r>
              <a:rPr lang="en" sz="1200" dirty="0">
                <a:solidFill>
                  <a:srgbClr val="1155CC"/>
                </a:solidFill>
              </a:rPr>
              <a:t> </a:t>
            </a:r>
            <a:r>
              <a:rPr lang="en" sz="1200" dirty="0" err="1">
                <a:solidFill>
                  <a:srgbClr val="1155CC"/>
                </a:solidFill>
              </a:rPr>
              <a:t>설명하기</a:t>
            </a:r>
            <a:endParaRPr lang="en" sz="1200" dirty="0">
              <a:solidFill>
                <a:srgbClr val="1155CC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 dirty="0">
              <a:solidFill>
                <a:srgbClr val="1155CC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/>
              <a:t># 1 </a:t>
            </a:r>
            <a:r>
              <a:rPr lang="en" sz="1200" dirty="0" err="1"/>
              <a:t>설명</a:t>
            </a:r>
            <a:endParaRPr lang="en" sz="1200" dirty="0"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/>
              <a:t>inputs 0.9403 -&gt; </a:t>
            </a:r>
            <a:r>
              <a:rPr lang="en" sz="1200" dirty="0" err="1"/>
              <a:t>파티션</a:t>
            </a:r>
            <a:r>
              <a:rPr lang="en" sz="1200" dirty="0"/>
              <a:t> </a:t>
            </a:r>
            <a:r>
              <a:rPr lang="en" sz="1200" dirty="0" err="1"/>
              <a:t>전</a:t>
            </a:r>
            <a:r>
              <a:rPr lang="en" sz="1200" dirty="0"/>
              <a:t> </a:t>
            </a:r>
            <a:r>
              <a:rPr lang="en" sz="1200" dirty="0" err="1"/>
              <a:t>엔트로피</a:t>
            </a:r>
            <a:endParaRPr lang="en" sz="1200" dirty="0"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/>
              <a:t>Outlook 0.6935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/>
              <a:t>Temperature 0.9111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/>
              <a:t>Humidity 0.7885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/>
              <a:t>Windy 0.8922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</a:rPr>
              <a:t>-&gt; </a:t>
            </a:r>
            <a:r>
              <a:rPr lang="en" sz="1200" dirty="0" err="1">
                <a:solidFill>
                  <a:schemeClr val="dk1"/>
                </a:solidFill>
              </a:rPr>
              <a:t>해당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attribute로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파티션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후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엔트로피</a:t>
            </a:r>
            <a:endParaRPr lang="en" sz="1200" dirty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# 2 </a:t>
            </a:r>
            <a:r>
              <a:rPr lang="en" sz="1200" dirty="0" err="1">
                <a:solidFill>
                  <a:schemeClr val="dk1"/>
                </a:solidFill>
              </a:rPr>
              <a:t>설명</a:t>
            </a:r>
            <a:endParaRPr lang="en" sz="1200" dirty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err="1">
                <a:solidFill>
                  <a:schemeClr val="dk1"/>
                </a:solidFill>
              </a:rPr>
              <a:t>Out_Sunny_inputs</a:t>
            </a:r>
            <a:r>
              <a:rPr lang="en" sz="1200" dirty="0">
                <a:solidFill>
                  <a:schemeClr val="dk1"/>
                </a:solidFill>
              </a:rPr>
              <a:t> 0.971 -&gt; </a:t>
            </a:r>
            <a:r>
              <a:rPr lang="en" sz="1200" dirty="0" err="1">
                <a:solidFill>
                  <a:schemeClr val="dk1"/>
                </a:solidFill>
              </a:rPr>
              <a:t>Outlook으로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파티션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후</a:t>
            </a:r>
            <a:r>
              <a:rPr lang="en" sz="1200" dirty="0">
                <a:solidFill>
                  <a:schemeClr val="dk1"/>
                </a:solidFill>
              </a:rPr>
              <a:t> outlook = </a:t>
            </a:r>
            <a:r>
              <a:rPr lang="en" sz="1200" dirty="0" err="1">
                <a:solidFill>
                  <a:schemeClr val="dk1"/>
                </a:solidFill>
              </a:rPr>
              <a:t>sunny인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자료들의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엔트로피</a:t>
            </a:r>
            <a:endParaRPr lang="en" sz="1200" dirty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Temperature 0.4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Humidity 0.0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Windy 0.9509775004326938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-&gt; </a:t>
            </a:r>
            <a:r>
              <a:rPr lang="en" sz="1200" dirty="0" err="1">
                <a:solidFill>
                  <a:schemeClr val="dk1"/>
                </a:solidFill>
              </a:rPr>
              <a:t>Out_Sunny_inputs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들을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해당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attribute로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파티션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후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엔트로피</a:t>
            </a:r>
            <a:endParaRPr lang="en" sz="12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3596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#3 설명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Out_Sunny_Humid_inputs 0.000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-&gt; 애초에 앞에서 Humidity로 파티션 했을 때의 엔트로피가 0 이기에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Humidity가 high이든 normal이든 엔트로피가 0 이다.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즉, Humidity에 속하는 클래스들은 모드 같은 레코드를 가지므로 Humidity에서 더 이상 가지를 만들지 않는다.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Temperature 0.0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Windy 0.0</a:t>
            </a:r>
          </a:p>
        </p:txBody>
      </p:sp>
    </p:spTree>
    <p:extLst>
      <p:ext uri="{BB962C8B-B14F-4D97-AF65-F5344CB8AC3E}">
        <p14:creationId xmlns:p14="http://schemas.microsoft.com/office/powerpoint/2010/main" val="234437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#4 설명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Out_Over_inputs 0.000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이제 Outlook에서 Overcast를 선택했을 때를 보자. 이 경우도 Play가 모두 Yes로 같은 class를 가지므로 넘어간다.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#5 설명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Out_Rain_inputs 0.971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Temperature 0.9509775004326938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Humidity 0.9509775004326938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Windy 0.0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Rainy를 선택했을 때, Windy가 가지가 된다. 그리고 Windy의 속성에 따라 Play가 모두 같은 class를 가지므로 더 이상 가지를 만들지 않는다.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더 뻗어나갈 가지가 없으므로 트리는 최종적으로 완성된다.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430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726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#6 설명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building the tree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의사 결정 나무의 모양 – 링크의 마지막 의사 결정 나무 그림과 비교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('Outlook', {'sunny': ('Humidity', {'high': False, 'normal': True, None: False}),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  'overcast': True, 'rain': ('Windy', {'FALSE': True, 'TRUE': False, None: True}), None: True})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# 7 설명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sunny / mild / high / TRUE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주어진 예시는 False, 결국 not play의 label을 갖게 됨!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8424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625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532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4055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9622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3928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2870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1091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4466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862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614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6119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0168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7" name="Shape 8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6231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0320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5076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41984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8140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2467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256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61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5523-7726-4B63-B30B-297575111E08}" type="datetimeFigureOut">
              <a:rPr lang="ko-KR" altLang="en-US" smtClean="0"/>
              <a:pPr/>
              <a:t>2017-08-22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E2126-0DEE-4E04-9FF2-49A19EB5FE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atsgo.github.io/machine%20learning/2017/03/26/tree/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atsgo.github.io/machine%20learning/2017/03/26/tree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atsgo.github.io/machine%20learning/2017/03/26/tree/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tsgo.github.io/machine%20learning/2017/03/26/tre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ratsgo.github.io/machine%20learning/2017/03/26/tree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ihoonlee.tistory.com/16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ihoonlee.tistory.com/1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ihoonlee.tistory.com/1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ihoonlee.tistory.com/1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ihoonlee.tistory.com/1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ihoonlee.tistory.com/16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ihoonlee.tistory.com/1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jihoonlee.tistory.com/1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jihoonlee.tistory.com/1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nsorflow.blog/%ED%8C%8C%EC%9D%B4%EC%8D%AC-%EB%A8%B8%EC%8B%A0%EB%9F%AC%EB%8B%9D/2-3-5-%EA%B2%B0%EC%A0%95-%ED%8A%B8%EB%A6%AC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nsorflow.blog/%ED%8C%8C%EC%9D%B4%EC%8D%AC-%EB%A8%B8%EC%8B%A0%EB%9F%AC%EB%8B%9D/2-3-5-%EA%B2%B0%EC%A0%95-%ED%8A%B8%EB%A6%AC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jihoonlee.tistory.com/16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nsorflow.blog/%ED%8C%8C%EC%9D%B4%EC%8D%AC-%EB%A8%B8%EC%8B%A0%EB%9F%AC%EB%8B%9D/2-3-5-%EA%B2%B0%EC%A0%95-%ED%8A%B8%EB%A6%AC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nsorflow.blog/%ED%8C%8C%EC%9D%B4%EC%8D%AC-%EB%A8%B8%EC%8B%A0%EB%9F%AC%EB%8B%9D/2-3-5-%EA%B2%B0%EC%A0%95-%ED%8A%B8%EB%A6%AC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3kYujfDgmNk&amp;index=12&amp;list=PLE6Wd9FR--EdyJ5lbFl8UuGjecvVw66F6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nsorflow.blog/%ED%8C%8C%EC%9D%B4%EC%8D%AC-%EB%A8%B8%EC%8B%A0%EB%9F%AC%EB%8B%9D/2-3-5-%EA%B2%B0%EC%A0%95-%ED%8A%B8%EB%A6%AC" TargetMode="Externa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4962654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Century Gothic" pitchFamily="34" charset="0"/>
              </a:rPr>
              <a:t>Date _ 2017.08.22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596" y="3327375"/>
            <a:ext cx="2643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pic>
        <p:nvPicPr>
          <p:cNvPr id="4" name="그림 3" descr="로고1.png"/>
          <p:cNvPicPr>
            <a:picLocks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t="8379" r="5041" b="5041"/>
          <a:stretch>
            <a:fillRect/>
          </a:stretch>
        </p:blipFill>
        <p:spPr>
          <a:xfrm>
            <a:off x="3780120" y="1383159"/>
            <a:ext cx="1872000" cy="18000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15" name="직선 연결선 14"/>
          <p:cNvCxnSpPr>
            <a:endCxn id="4" idx="1"/>
          </p:cNvCxnSpPr>
          <p:nvPr/>
        </p:nvCxnSpPr>
        <p:spPr>
          <a:xfrm>
            <a:off x="0" y="2283159"/>
            <a:ext cx="378012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652120" y="2288090"/>
            <a:ext cx="3491880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3808" y="6520988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0" y="5805264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07192" y="4365104"/>
            <a:ext cx="296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entury Gothic" pitchFamily="34" charset="0"/>
              </a:rPr>
              <a:t>By  Team 3</a:t>
            </a:r>
          </a:p>
          <a:p>
            <a:pPr algn="ctr"/>
            <a:r>
              <a:rPr lang="en-US" altLang="ko-KR" dirty="0" smtClean="0">
                <a:latin typeface="Century Gothic" pitchFamily="34" charset="0"/>
              </a:rPr>
              <a:t>@ Fred, Justin, Mu, Chloe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3848" y="365126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2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 </a:t>
            </a:r>
            <a:r>
              <a:rPr lang="en-US" altLang="ko-KR" sz="2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의사결정나무의 장단점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781015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FontTx/>
              <a:buChar char="-"/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장점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: </a:t>
            </a:r>
          </a:p>
          <a:p>
            <a:pPr fontAlgn="base"/>
            <a:endParaRPr lang="ko-KR" altLang="en-US" sz="2400" b="1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 fontAlgn="base">
              <a:buAutoNum type="arabicParenBoth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예측 프로세스가 명확하고 쉽게 시각화할 수 있어 결과 해석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이해 용이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(2)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각 특성이 개별적으로 처리되어 데이터를 분할하는 데 데이터 스케일의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영향을 받지 않으므로 정규화나 표준화 같은 전처리 과정이 필요 없음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(3)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숫자형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데이터와 범주형 데이터 혼용 가능</a:t>
            </a: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(4)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특정 변수의 값이 누락되어도 사용할 수 있음</a:t>
            </a: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각각의 데이터 포인트가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개값을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 갖고 있을 때 </a:t>
            </a:r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어떤건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개 갖고 있고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fontAlgn="base"/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어떤건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개 갖고 있더라도 이를 분류할 때 에러메시지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X,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완전한 조건을 갖추지 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않은 데이터도 정상적으로 처리할 수 있음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의사결정나무의 장단점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812113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FontTx/>
              <a:buChar char="-"/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단점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: </a:t>
            </a:r>
          </a:p>
          <a:p>
            <a:pPr fontAlgn="base"/>
            <a:endParaRPr lang="ko-KR" altLang="en-US" sz="2400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(1) </a:t>
            </a:r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휴리스틱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 기법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을 기반으로 하기 때문에 최적의 의사결정나무 보장하기 어려움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(2)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너무 복잡한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결정트리를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만들 가능성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(3)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트레이닝 데이터를 모두 기억하기 때문에 새로운 데이터를 예측할 능력이 없음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                                                                   -&gt;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overfitting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과적합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 위험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사전 가지치기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그럼에도 불구하고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과대적합되는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경향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오버피팅을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방지할 수 있는 방법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랜덤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포레스트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ID3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알고리즘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78325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결정나무의 알고리즘 중 하나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그외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C4.5, CART)</a:t>
            </a:r>
          </a:p>
          <a:p>
            <a:pPr fontAlgn="base"/>
            <a:r>
              <a:rPr lang="en-US" altLang="ko-KR" dirty="0" smtClean="0"/>
              <a:t>1. </a:t>
            </a:r>
            <a:r>
              <a:rPr lang="ko-KR" altLang="en-US" dirty="0" err="1" smtClean="0"/>
              <a:t>루트노드</a:t>
            </a:r>
            <a:r>
              <a:rPr lang="ko-KR" altLang="en-US" dirty="0" smtClean="0"/>
              <a:t> 생성</a:t>
            </a:r>
          </a:p>
          <a:p>
            <a:pPr fontAlgn="base"/>
            <a:r>
              <a:rPr lang="en-US" altLang="ko-KR" dirty="0" smtClean="0"/>
              <a:t>2.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트리에서</a:t>
            </a:r>
            <a:r>
              <a:rPr lang="ko-KR" altLang="en-US" dirty="0" smtClean="0"/>
              <a:t> 모든 단말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대해서 아래를 반복한다</a:t>
            </a:r>
            <a:r>
              <a:rPr lang="en-US" altLang="ko-KR" dirty="0" smtClean="0"/>
              <a:t>.</a:t>
            </a:r>
          </a:p>
          <a:p>
            <a:pPr fontAlgn="base"/>
            <a:endParaRPr lang="ko-KR" altLang="en-US" dirty="0" smtClean="0"/>
          </a:p>
          <a:p>
            <a:pPr marL="342900" indent="-342900" fontAlgn="base">
              <a:buAutoNum type="alphaUcPeriod"/>
            </a:pPr>
            <a:r>
              <a:rPr lang="ko-KR" altLang="en-US" dirty="0" smtClean="0"/>
              <a:t>해당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샘플들이 같은 클래스이면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단말노드가</a:t>
            </a:r>
            <a:r>
              <a:rPr lang="ko-KR" altLang="en-US" dirty="0" smtClean="0"/>
              <a:t> 되고</a:t>
            </a:r>
            <a:r>
              <a:rPr lang="en-US" altLang="ko-KR" dirty="0" smtClean="0"/>
              <a:t>, </a:t>
            </a:r>
          </a:p>
          <a:p>
            <a:pPr marL="342900" indent="-342900" fontAlgn="base"/>
            <a:r>
              <a:rPr lang="ko-KR" altLang="en-US" dirty="0" smtClean="0"/>
              <a:t>해당 클래스로 레이블을 부여</a:t>
            </a:r>
          </a:p>
          <a:p>
            <a:pPr fontAlgn="base"/>
            <a:r>
              <a:rPr lang="en-US" altLang="ko-KR" dirty="0" smtClean="0"/>
              <a:t>B. </a:t>
            </a:r>
            <a:r>
              <a:rPr lang="ko-KR" altLang="en-US" dirty="0" smtClean="0"/>
              <a:t>더 이상 사용할 수 있는 속성이 없으면 수행 종료</a:t>
            </a:r>
          </a:p>
          <a:p>
            <a:pPr fontAlgn="base"/>
            <a:r>
              <a:rPr lang="en-US" altLang="ko-KR" dirty="0" smtClean="0"/>
              <a:t>C. Information Gain</a:t>
            </a:r>
            <a:r>
              <a:rPr lang="ko-KR" altLang="en-US" dirty="0" smtClean="0"/>
              <a:t>이 높은 속성을 선택해서 노드를 분할 </a:t>
            </a:r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7635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/>
            <a:r>
              <a:rPr lang="en-US" altLang="ko-KR" dirty="0" smtClean="0"/>
              <a:t>1) </a:t>
            </a:r>
            <a:r>
              <a:rPr lang="ko-KR" altLang="en-US" dirty="0" smtClean="0"/>
              <a:t>주어진 데이터 집합의 혼잡도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불확실성</a:t>
            </a:r>
            <a:r>
              <a:rPr lang="en-US" altLang="ko-KR" dirty="0" smtClean="0"/>
              <a:t> (</a:t>
            </a:r>
            <a:r>
              <a:rPr lang="ko-KR" altLang="en-US" dirty="0" smtClean="0"/>
              <a:t>그 외 </a:t>
            </a:r>
            <a:r>
              <a:rPr lang="ko-KR" altLang="en-US" dirty="0" err="1" smtClean="0"/>
              <a:t>지니계수</a:t>
            </a:r>
            <a:r>
              <a:rPr lang="ko-KR" altLang="en-US" dirty="0" smtClean="0"/>
              <a:t> 등이 있음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fontAlgn="base"/>
            <a:r>
              <a:rPr lang="en-US" altLang="ko-KR" dirty="0" smtClean="0"/>
              <a:t>2) </a:t>
            </a:r>
            <a:r>
              <a:rPr lang="ko-KR" altLang="en-US" dirty="0" smtClean="0"/>
              <a:t>얼마만큼의 정보를 담고 있는가 </a:t>
            </a:r>
          </a:p>
          <a:p>
            <a:pPr fontAlgn="base"/>
            <a:r>
              <a:rPr lang="en-US" altLang="ko-KR" dirty="0" smtClean="0"/>
              <a:t>3)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주어진 데이터 집합에서 서로 다른 레코드들이 섞여 있으면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엔트로피가 높고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종류의 레코드들이 섞여 있으면 엔트로피가 낮다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fontAlgn="base"/>
            <a:r>
              <a:rPr lang="en-US" altLang="ko-KR" dirty="0" smtClean="0"/>
              <a:t>4) 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혼합도가 높은 상태가 </a:t>
            </a:r>
            <a:r>
              <a:rPr lang="en-US" altLang="ko-KR" dirty="0" smtClean="0"/>
              <a:t>1</a:t>
            </a: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79784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의사결정나무에서 엔트로피란</a:t>
            </a:r>
            <a:r>
              <a:rPr lang="en-US" altLang="ko-KR" sz="2000" b="1" dirty="0" smtClean="0"/>
              <a:t>? </a:t>
            </a:r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>
              <a:buFontTx/>
              <a:buChar char="-"/>
            </a:pPr>
            <a:r>
              <a:rPr lang="ko-KR" altLang="en-US" dirty="0" smtClean="0"/>
              <a:t> 데이터를 분류할 질문</a:t>
            </a:r>
            <a:r>
              <a:rPr lang="en-US" altLang="ko-KR" dirty="0" smtClean="0"/>
              <a:t>, attribute</a:t>
            </a:r>
            <a:r>
              <a:rPr lang="ko-KR" altLang="en-US" dirty="0" smtClean="0"/>
              <a:t>을 결정하는데 중요한 판단 기준이다</a:t>
            </a:r>
            <a:r>
              <a:rPr lang="en-US" altLang="ko-KR" dirty="0" smtClean="0"/>
              <a:t>. </a:t>
            </a:r>
          </a:p>
          <a:p>
            <a:pPr fontAlgn="base"/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잔존하는 데이터의 엔트로피가 높은 상태에서 낮은 상태가 되도록 하는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특정 조건을 찾아 데이터를 쪼갠다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>
              <a:buFontTx/>
              <a:buChar char="-"/>
            </a:pPr>
            <a:r>
              <a:rPr lang="ko-KR" altLang="en-US" dirty="0" smtClean="0"/>
              <a:t> 데이터를 분류할 질문은 예측하려는 대상에 대해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가장 많은 정보를 담고 있는 것이 좋다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751359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엔트로피 계산</a:t>
            </a:r>
            <a:endParaRPr lang="en-US" altLang="ko-KR" sz="2000" b="1" dirty="0" smtClean="0"/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>
              <a:buFontTx/>
              <a:buChar char="-"/>
            </a:pPr>
            <a:r>
              <a:rPr lang="en-US" altLang="ko-KR" dirty="0" smtClean="0"/>
              <a:t>m </a:t>
            </a:r>
            <a:r>
              <a:rPr lang="ko-KR" altLang="en-US" dirty="0" smtClean="0"/>
              <a:t>개의 레코드가 속하는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영역에 대한 엔트로피 계산식</a:t>
            </a:r>
            <a:endParaRPr lang="en-US" altLang="ko-KR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 smtClean="0"/>
          </a:p>
          <a:p>
            <a:pPr fontAlgn="base"/>
            <a:r>
              <a:rPr lang="en-US" altLang="ko-KR" dirty="0" smtClean="0"/>
              <a:t>(</a:t>
            </a:r>
            <a:r>
              <a:rPr lang="en-US" altLang="ko-KR" dirty="0" err="1" smtClean="0"/>
              <a:t>Pk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영역에 속하는 레코드 가운데 </a:t>
            </a:r>
            <a:r>
              <a:rPr lang="en-US" altLang="ko-KR" dirty="0" smtClean="0"/>
              <a:t>k </a:t>
            </a:r>
            <a:r>
              <a:rPr lang="ko-KR" altLang="en-US" dirty="0" smtClean="0"/>
              <a:t>범주에 속하는 레코드의 비율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 descr="20170818_1409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140968"/>
            <a:ext cx="5867515" cy="1259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605646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엔트로피 계산 예시 </a:t>
            </a:r>
            <a:r>
              <a:rPr lang="en-US" altLang="ko-KR" sz="2000" b="1" dirty="0" smtClean="0"/>
              <a:t>1</a:t>
            </a:r>
          </a:p>
          <a:p>
            <a:pPr fontAlgn="base"/>
            <a:endParaRPr lang="en-US" altLang="ko-KR" sz="2000" b="1" dirty="0" smtClean="0"/>
          </a:p>
          <a:p>
            <a:pPr fontAlgn="base"/>
            <a:r>
              <a:rPr lang="en-US" altLang="ko-KR" sz="2000" b="1" dirty="0" smtClean="0"/>
              <a:t>&lt;</a:t>
            </a:r>
            <a:r>
              <a:rPr lang="ko-KR" altLang="en-US" sz="2000" b="1" dirty="0" smtClean="0"/>
              <a:t>오렌지 박스로 둘러싸인 </a:t>
            </a:r>
            <a:r>
              <a:rPr lang="en-US" altLang="ko-KR" sz="2000" b="1" dirty="0" smtClean="0"/>
              <a:t>A</a:t>
            </a:r>
            <a:r>
              <a:rPr lang="ko-KR" altLang="en-US" sz="2000" b="1" dirty="0" smtClean="0"/>
              <a:t>영역 엔트로피 구하기</a:t>
            </a:r>
            <a:r>
              <a:rPr lang="en-US" altLang="ko-KR" sz="2000" b="1" dirty="0" smtClean="0"/>
              <a:t>&gt;</a:t>
            </a:r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232439544" descr="DRW00002f4048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84984"/>
            <a:ext cx="2319338" cy="237966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100358" y="3356992"/>
            <a:ext cx="4956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FontTx/>
              <a:buChar char="-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m = 16</a:t>
            </a:r>
          </a:p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빨간색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범주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=1)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파란색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범주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=2)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A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영역의 엔트로피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232439704" descr="EMB00002f4048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4509120"/>
            <a:ext cx="3724275" cy="801688"/>
          </a:xfrm>
          <a:prstGeom prst="rect">
            <a:avLst/>
          </a:prstGeom>
          <a:noFill/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3568" y="6084004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: http://ratsgo.github .</a:t>
            </a: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io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hlinkClick r:id="rId5" invalidUrl="https://ratsgo.github.io/machine learning/2017/03/26/tree/"/>
              </a:rPr>
              <a:t>링크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605646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엔트로피 계산 예시 </a:t>
            </a:r>
            <a:r>
              <a:rPr lang="en-US" altLang="ko-KR" sz="2000" b="1" dirty="0" smtClean="0"/>
              <a:t>1</a:t>
            </a:r>
          </a:p>
          <a:p>
            <a:pPr fontAlgn="base"/>
            <a:endParaRPr lang="en-US" altLang="ko-KR" sz="2000" b="1" dirty="0" smtClean="0"/>
          </a:p>
          <a:p>
            <a:pPr fontAlgn="base"/>
            <a:r>
              <a:rPr lang="en-US" altLang="ko-KR" sz="2000" b="1" dirty="0" smtClean="0"/>
              <a:t>&lt;</a:t>
            </a:r>
            <a:r>
              <a:rPr lang="ko-KR" altLang="en-US" sz="2000" b="1" dirty="0" smtClean="0"/>
              <a:t>오렌지 박스로 둘러싸인 </a:t>
            </a:r>
            <a:r>
              <a:rPr lang="en-US" altLang="ko-KR" sz="2000" b="1" dirty="0" smtClean="0"/>
              <a:t>A</a:t>
            </a:r>
            <a:r>
              <a:rPr lang="ko-KR" altLang="en-US" sz="2000" b="1" dirty="0" smtClean="0"/>
              <a:t>영역 엔트로피 구하기</a:t>
            </a:r>
            <a:r>
              <a:rPr lang="en-US" altLang="ko-KR" sz="2000" b="1" dirty="0" smtClean="0"/>
              <a:t>&gt;</a:t>
            </a:r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232439544" descr="DRW00002f4048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478" y="3353593"/>
            <a:ext cx="2319338" cy="237966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100358" y="3284984"/>
            <a:ext cx="4956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FontTx/>
              <a:buChar char="-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m = 16</a:t>
            </a:r>
          </a:p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빨간색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범주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=1)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파란색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범주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=2)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A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영역의 엔트로피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232439704" descr="EMB00002f4048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4437112"/>
            <a:ext cx="3724275" cy="801688"/>
          </a:xfrm>
          <a:prstGeom prst="rect">
            <a:avLst/>
          </a:prstGeom>
          <a:noFill/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3" name="_x231737352" descr="EMB00002f40480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45413" y="5157192"/>
            <a:ext cx="5181600" cy="80486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83568" y="6084004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: http://ratsgo.github .</a:t>
            </a: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io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hlinkClick r:id="rId6" invalidUrl="https://ratsgo.github.io/machine learning/2017/03/26/tree/"/>
              </a:rPr>
              <a:t>링크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41713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엔트로피 계산 예시 </a:t>
            </a:r>
            <a:r>
              <a:rPr lang="en-US" altLang="ko-KR" sz="2000" b="1" dirty="0" smtClean="0"/>
              <a:t>2</a:t>
            </a:r>
          </a:p>
          <a:p>
            <a:pPr fontAlgn="base"/>
            <a:endParaRPr lang="en-US" altLang="ko-KR" sz="2000" b="1" dirty="0" smtClean="0"/>
          </a:p>
          <a:p>
            <a:pPr fontAlgn="base"/>
            <a:r>
              <a:rPr lang="en-US" altLang="ko-KR" sz="2000" b="1" dirty="0" smtClean="0"/>
              <a:t>&lt;</a:t>
            </a:r>
            <a:r>
              <a:rPr lang="ko-KR" altLang="en-US" sz="2000" b="1" dirty="0" smtClean="0"/>
              <a:t>분할된 </a:t>
            </a:r>
            <a:r>
              <a:rPr lang="en-US" altLang="ko-KR" sz="2000" b="1" dirty="0" smtClean="0"/>
              <a:t>A</a:t>
            </a:r>
            <a:r>
              <a:rPr lang="ko-KR" altLang="en-US" sz="2000" b="1" dirty="0" smtClean="0"/>
              <a:t>영역 엔트로피 구하기</a:t>
            </a:r>
            <a:r>
              <a:rPr lang="en-US" altLang="ko-KR" sz="2000" b="1" dirty="0" smtClean="0"/>
              <a:t>&gt;</a:t>
            </a:r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232439544" descr="DRW00002f4048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84984"/>
            <a:ext cx="2319338" cy="237966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508104" y="3212976"/>
            <a:ext cx="36603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 smtClean="0"/>
              <a:t>-&gt; </a:t>
            </a:r>
            <a:r>
              <a:rPr lang="ko-KR" altLang="en-US" dirty="0" smtClean="0"/>
              <a:t>그런데</a:t>
            </a:r>
            <a:r>
              <a:rPr lang="en-US" altLang="ko-KR" dirty="0" smtClean="0"/>
              <a:t>!! </a:t>
            </a:r>
          </a:p>
          <a:p>
            <a:pPr fontAlgn="base"/>
            <a:r>
              <a:rPr lang="ko-KR" altLang="en-US" dirty="0" smtClean="0"/>
              <a:t>의사결정나무의 각 단계에서는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데이터를 </a:t>
            </a:r>
            <a:r>
              <a:rPr lang="ko-KR" altLang="en-US" dirty="0" err="1" smtClean="0"/>
              <a:t>여러개의</a:t>
            </a:r>
            <a:r>
              <a:rPr lang="ko-KR" altLang="en-US" dirty="0" smtClean="0"/>
              <a:t> 파티션으로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분할하게 됨 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-&gt; </a:t>
            </a:r>
            <a:r>
              <a:rPr lang="ko-KR" altLang="en-US" dirty="0" smtClean="0"/>
              <a:t>다리가 다섯 개 이상인가</a:t>
            </a:r>
            <a:r>
              <a:rPr lang="en-US" altLang="ko-KR" dirty="0" smtClean="0"/>
              <a:t>? </a:t>
            </a:r>
          </a:p>
          <a:p>
            <a:pPr fontAlgn="base"/>
            <a:r>
              <a:rPr lang="ko-KR" altLang="en-US" dirty="0" smtClean="0"/>
              <a:t>라는 질문에 </a:t>
            </a:r>
            <a:r>
              <a:rPr lang="en-US" altLang="ko-KR" dirty="0" smtClean="0"/>
              <a:t>yes</a:t>
            </a:r>
            <a:r>
              <a:rPr lang="ko-KR" altLang="en-US" dirty="0" smtClean="0"/>
              <a:t>인 동물</a:t>
            </a:r>
            <a:r>
              <a:rPr lang="en-US" altLang="ko-KR" dirty="0" smtClean="0"/>
              <a:t>(ex </a:t>
            </a:r>
            <a:r>
              <a:rPr lang="ko-KR" altLang="en-US" dirty="0" smtClean="0"/>
              <a:t>거미</a:t>
            </a:r>
            <a:r>
              <a:rPr lang="en-US" altLang="ko-KR" dirty="0" smtClean="0"/>
              <a:t>), </a:t>
            </a:r>
          </a:p>
          <a:p>
            <a:pPr fontAlgn="base"/>
            <a:r>
              <a:rPr lang="en-US" altLang="ko-KR" dirty="0" smtClean="0"/>
              <a:t>no</a:t>
            </a:r>
            <a:r>
              <a:rPr lang="ko-KR" altLang="en-US" dirty="0" smtClean="0"/>
              <a:t>인 동물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두더지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</a:t>
            </a:r>
            <a:endParaRPr lang="en-US" altLang="ko-KR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09" name="_x232440824" descr="EMB00002f40480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3284984"/>
            <a:ext cx="2319338" cy="237966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547664" y="5795972"/>
            <a:ext cx="6074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=&gt; </a:t>
            </a:r>
            <a:r>
              <a:rPr lang="ko-KR" altLang="en-US" sz="2000" b="1" dirty="0" smtClean="0"/>
              <a:t>분할된 각 영역의 엔트로피는 어떻게 구할까요</a:t>
            </a:r>
            <a:r>
              <a:rPr lang="en-US" altLang="ko-KR" sz="2000" b="1" dirty="0" smtClean="0"/>
              <a:t>?</a:t>
            </a:r>
            <a:endParaRPr lang="ko-KR" alt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88024" y="2699628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: http://ratsgo.github .</a:t>
            </a: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io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hlinkClick r:id="rId5" invalidUrl="https://ratsgo.github.io/machine learning/2017/03/26/tree/"/>
              </a:rPr>
              <a:t>링크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41713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엔트로피 계산 예시 </a:t>
            </a:r>
            <a:r>
              <a:rPr lang="en-US" altLang="ko-KR" sz="2000" b="1" dirty="0" smtClean="0"/>
              <a:t>2</a:t>
            </a:r>
          </a:p>
          <a:p>
            <a:pPr fontAlgn="base"/>
            <a:endParaRPr lang="en-US" altLang="ko-KR" sz="2000" b="1" dirty="0" smtClean="0"/>
          </a:p>
          <a:p>
            <a:pPr fontAlgn="base"/>
            <a:r>
              <a:rPr lang="en-US" altLang="ko-KR" sz="2000" b="1" dirty="0" smtClean="0"/>
              <a:t>&lt;</a:t>
            </a:r>
            <a:r>
              <a:rPr lang="ko-KR" altLang="en-US" sz="2000" b="1" dirty="0" smtClean="0"/>
              <a:t>분할된 </a:t>
            </a:r>
            <a:r>
              <a:rPr lang="en-US" altLang="ko-KR" sz="2000" b="1" dirty="0" smtClean="0"/>
              <a:t>A</a:t>
            </a:r>
            <a:r>
              <a:rPr lang="ko-KR" altLang="en-US" sz="2000" b="1" dirty="0" smtClean="0"/>
              <a:t>영역 엔트로피 구하기</a:t>
            </a:r>
            <a:r>
              <a:rPr lang="en-US" altLang="ko-KR" sz="2000" b="1" dirty="0" smtClean="0"/>
              <a:t>&gt;</a:t>
            </a:r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987824" y="3380799"/>
            <a:ext cx="582403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빨간색 점선을 기준으로 두 개 부분집합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(R1, R2)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로 분할</a:t>
            </a: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각 클래스 레이블의 확률은 별도로 계산해주어야 한다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가중합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분할된 각 영역 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R1, R2</a:t>
            </a:r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의 엔트로피는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28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09" name="_x232440824" descr="EMB00002f40480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84984"/>
            <a:ext cx="2319338" cy="2379663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788024" y="2699628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: http://ratsgo.github .</a:t>
            </a: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io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hlinkClick r:id="rId4" invalidUrl="https://ratsgo.github.io/machine learning/2017/03/26/tree/"/>
              </a:rPr>
              <a:t>링크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bg2"/>
              </a:solidFill>
              <a:latin typeface="Century Gothic" pitchFamily="34" charset="0"/>
              <a:cs typeface="Leelawadee UI" pitchFamily="34" charset="-34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79912" y="807095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CONTENTS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5696" y="2350621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9792" y="2422629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5696" y="3142709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99792" y="319381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세션 준비 파이팅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5696" y="3934797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99792" y="4006805"/>
            <a:ext cx="4261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Title title </a:t>
            </a:r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title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title </a:t>
            </a:r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title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5696" y="4726885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99792" y="4798893"/>
            <a:ext cx="4825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W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ow wow </a:t>
            </a:r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wow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wow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wow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1340768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0" y="141277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41713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엔트로피 계산 예시 </a:t>
            </a:r>
            <a:r>
              <a:rPr lang="en-US" altLang="ko-KR" sz="2000" b="1" dirty="0" smtClean="0"/>
              <a:t>2</a:t>
            </a:r>
          </a:p>
          <a:p>
            <a:pPr fontAlgn="base"/>
            <a:endParaRPr lang="en-US" altLang="ko-KR" sz="2000" b="1" dirty="0" smtClean="0"/>
          </a:p>
          <a:p>
            <a:pPr fontAlgn="base"/>
            <a:r>
              <a:rPr lang="en-US" altLang="ko-KR" sz="2000" b="1" dirty="0" smtClean="0"/>
              <a:t>&lt;</a:t>
            </a:r>
            <a:r>
              <a:rPr lang="ko-KR" altLang="en-US" sz="2000" b="1" dirty="0" smtClean="0"/>
              <a:t>분할된 </a:t>
            </a:r>
            <a:r>
              <a:rPr lang="en-US" altLang="ko-KR" sz="2000" b="1" dirty="0" smtClean="0"/>
              <a:t>A</a:t>
            </a:r>
            <a:r>
              <a:rPr lang="ko-KR" altLang="en-US" sz="2000" b="1" dirty="0" smtClean="0"/>
              <a:t>영역 엔트로피 구하기</a:t>
            </a:r>
            <a:r>
              <a:rPr lang="en-US" altLang="ko-KR" sz="2000" b="1" dirty="0" smtClean="0"/>
              <a:t>&gt;</a:t>
            </a:r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987824" y="3380799"/>
            <a:ext cx="58240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빨간색 점선을 기준으로 두 개 부분집합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(R1, R2)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로 분할</a:t>
            </a: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각 클래스 레이블의 확률은 별도로 계산해주어야 한다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가중합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09" name="_x232440824" descr="EMB00002f40480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212976"/>
            <a:ext cx="2016224" cy="2068665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788024" y="2699628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: http://ratsgo.github .</a:t>
            </a: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io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hlinkClick r:id="rId4" invalidUrl="https://ratsgo.github.io/machine learning/2017/03/26/tree/"/>
              </a:rPr>
              <a:t>링크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105" name="_x231744952" descr="EMB00002f404814"/>
          <p:cNvPicPr>
            <a:picLocks noChangeAspect="1" noChangeArrowheads="1"/>
          </p:cNvPicPr>
          <p:nvPr/>
        </p:nvPicPr>
        <p:blipFill>
          <a:blip r:embed="rId5" cstate="print"/>
          <a:srcRect l="23965" r="29194" b="41176"/>
          <a:stretch>
            <a:fillRect/>
          </a:stretch>
        </p:blipFill>
        <p:spPr bwMode="auto">
          <a:xfrm>
            <a:off x="3491879" y="4437112"/>
            <a:ext cx="4025247" cy="936104"/>
          </a:xfrm>
          <a:prstGeom prst="rect">
            <a:avLst/>
          </a:prstGeom>
          <a:noFill/>
        </p:spPr>
      </p:pic>
      <p:pic>
        <p:nvPicPr>
          <p:cNvPr id="21" name="_x231744952" descr="EMB00002f404814"/>
          <p:cNvPicPr>
            <a:picLocks noChangeAspect="1" noChangeArrowheads="1"/>
          </p:cNvPicPr>
          <p:nvPr/>
        </p:nvPicPr>
        <p:blipFill>
          <a:blip r:embed="rId5" cstate="print"/>
          <a:srcRect l="1352" t="58824" r="1033" b="451"/>
          <a:stretch>
            <a:fillRect/>
          </a:stretch>
        </p:blipFill>
        <p:spPr bwMode="auto">
          <a:xfrm>
            <a:off x="323528" y="5445224"/>
            <a:ext cx="8568952" cy="720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266771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파티션의 엔트로피</a:t>
            </a:r>
            <a:endParaRPr lang="en-US" altLang="ko-KR" sz="2000" b="1" dirty="0" smtClean="0"/>
          </a:p>
          <a:p>
            <a:pPr fontAlgn="base"/>
            <a:endParaRPr lang="en-US" altLang="ko-KR" sz="2000" b="1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83568" y="2708920"/>
            <a:ext cx="810189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AutoNum type="arabicParenBoth"/>
            </a:pPr>
            <a:r>
              <a:rPr lang="ko-KR" altLang="en-US" b="1" dirty="0" smtClean="0"/>
              <a:t>데이터를 분할하는 좋은 기준</a:t>
            </a:r>
            <a:r>
              <a:rPr lang="en-US" altLang="ko-KR" b="1" dirty="0" smtClean="0"/>
              <a:t>(attribute) </a:t>
            </a:r>
            <a:r>
              <a:rPr lang="ko-KR" altLang="en-US" b="1" dirty="0" smtClean="0"/>
              <a:t>이란</a:t>
            </a:r>
            <a:r>
              <a:rPr lang="en-US" altLang="ko-KR" b="1" dirty="0" smtClean="0"/>
              <a:t>? </a:t>
            </a:r>
          </a:p>
          <a:p>
            <a:pPr marL="342900" indent="-342900" fontAlgn="base">
              <a:buAutoNum type="arabicParenBoth"/>
            </a:pPr>
            <a:endParaRPr lang="ko-KR" altLang="en-US" dirty="0" smtClean="0"/>
          </a:p>
          <a:p>
            <a:pPr fontAlgn="base"/>
            <a:r>
              <a:rPr lang="en-US" altLang="ko-KR" dirty="0" smtClean="0"/>
              <a:t>-&gt; </a:t>
            </a:r>
            <a:r>
              <a:rPr lang="ko-KR" altLang="en-US" dirty="0" smtClean="0"/>
              <a:t>모든 파티션들의 엔트로피를 낮출 수 있는 질문</a:t>
            </a:r>
          </a:p>
          <a:p>
            <a:pPr fontAlgn="base"/>
            <a:r>
              <a:rPr lang="en-US" altLang="ko-KR" dirty="0" smtClean="0"/>
              <a:t>-&gt; </a:t>
            </a:r>
            <a:r>
              <a:rPr lang="ko-KR" altLang="en-US" dirty="0" smtClean="0"/>
              <a:t>하나의 파티션의 엔트로피가 아주 낮아졌으나 다른 파티션의 엔트로피가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매우 높으면 그것은 좋은 분할 기준</a:t>
            </a:r>
            <a:r>
              <a:rPr lang="en-US" altLang="ko-KR" dirty="0" smtClean="0"/>
              <a:t>X</a:t>
            </a:r>
          </a:p>
          <a:p>
            <a:pPr fontAlgn="base"/>
            <a:endParaRPr lang="ko-KR" altLang="en-US" dirty="0" smtClean="0"/>
          </a:p>
          <a:p>
            <a:pPr fontAlgn="base"/>
            <a:r>
              <a:rPr lang="en-US" altLang="ko-KR" dirty="0" smtClean="0"/>
              <a:t>(ex. ‘</a:t>
            </a:r>
            <a:r>
              <a:rPr lang="ko-KR" altLang="en-US" dirty="0" smtClean="0"/>
              <a:t>호주 </a:t>
            </a:r>
            <a:r>
              <a:rPr lang="en-US" altLang="ko-KR" dirty="0" smtClean="0"/>
              <a:t>5</a:t>
            </a:r>
            <a:r>
              <a:rPr lang="ko-KR" altLang="en-US" dirty="0" smtClean="0"/>
              <a:t>센트 동전’ 질문이 처음부터 던져졌다면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S1 = {</a:t>
            </a:r>
            <a:r>
              <a:rPr lang="ko-KR" altLang="en-US" dirty="0" smtClean="0"/>
              <a:t>바늘두더지</a:t>
            </a:r>
            <a:r>
              <a:rPr lang="en-US" altLang="ko-KR" dirty="0" smtClean="0"/>
              <a:t>}, S2 = {</a:t>
            </a:r>
            <a:r>
              <a:rPr lang="ko-KR" altLang="en-US" dirty="0" smtClean="0"/>
              <a:t>바늘두더지가 아닌 모든 동물</a:t>
            </a:r>
            <a:r>
              <a:rPr lang="en-US" altLang="ko-KR" dirty="0" smtClean="0"/>
              <a:t>} 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나뉘기 때문에 좋은 질문이 아니다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Entropy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266771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파티션의 엔트로피</a:t>
            </a:r>
            <a:endParaRPr lang="en-US" altLang="ko-KR" sz="2000" b="1" dirty="0" smtClean="0"/>
          </a:p>
          <a:p>
            <a:pPr fontAlgn="base"/>
            <a:endParaRPr lang="en-US" altLang="ko-KR" sz="2000" b="1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83568" y="2708920"/>
            <a:ext cx="768351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(2) 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Overfitting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의 위험 고려 필요성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 fontAlgn="base">
              <a:buAutoNum type="arabicParenBoth"/>
            </a:pP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다양한 값을 가질 수 있는 변수를 사용하여 파티션을 나누는 경우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(ex.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은행 고객이 대출을 제대로 갚을 수 있을 것인지에 대한 의사결정 나무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변수를 고객의 주민등록번호로 선택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파티션 당 사람이 한 명씩만 속함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엔트로피 매우 낮지만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new data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처리 불가능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다양한 값을 가질 수 있는 변수를 최대한 피하기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or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변수에 속한 값을 최대한 적은 수의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bucket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으로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clustering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117755"/>
            <a:ext cx="270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30896" y="2708920"/>
            <a:ext cx="836158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FontTx/>
              <a:buChar char="-"/>
            </a:pPr>
            <a:r>
              <a:rPr lang="ko-KR" altLang="en-US" dirty="0" smtClean="0"/>
              <a:t>어떤 속성을 선택함으로 인해서 데이터를 더 잘 구분하게 되는 것</a:t>
            </a:r>
            <a:r>
              <a:rPr lang="en-US" altLang="ko-KR" dirty="0" smtClean="0"/>
              <a:t>. </a:t>
            </a:r>
          </a:p>
          <a:p>
            <a:pPr fontAlgn="base"/>
            <a:r>
              <a:rPr lang="en-US" altLang="ko-KR" dirty="0" smtClean="0"/>
              <a:t>ex) </a:t>
            </a:r>
            <a:r>
              <a:rPr lang="ko-KR" altLang="en-US" dirty="0" smtClean="0"/>
              <a:t>수능 등급을 구분하는데 있어 수학점수가 체육 점수보다 변별력이 더 높다</a:t>
            </a:r>
            <a:r>
              <a:rPr lang="en-US" altLang="ko-KR" dirty="0" smtClean="0"/>
              <a:t>. </a:t>
            </a:r>
          </a:p>
          <a:p>
            <a:pPr fontAlgn="base"/>
            <a:r>
              <a:rPr lang="ko-KR" altLang="en-US" dirty="0" smtClean="0"/>
              <a:t>이 경우 수학점수가 체육점수보다 정보이득이 높은 속성이다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- base entropy – new entropy</a:t>
            </a:r>
            <a:endParaRPr lang="ko-KR" altLang="en-US" dirty="0" smtClean="0"/>
          </a:p>
          <a:p>
            <a:pPr fontAlgn="base">
              <a:buFontTx/>
              <a:buChar char="-"/>
            </a:pPr>
            <a:r>
              <a:rPr lang="ko-KR" altLang="en-US" dirty="0" smtClean="0"/>
              <a:t> 원래의 엔트로피와 세부 클래스로 분할된 후의 엔트로피의 차이이다</a:t>
            </a:r>
            <a:r>
              <a:rPr lang="en-US" altLang="ko-KR" dirty="0" smtClean="0"/>
              <a:t>.</a:t>
            </a:r>
          </a:p>
          <a:p>
            <a:pPr fontAlgn="base">
              <a:buFontTx/>
              <a:buChar char="-"/>
            </a:pPr>
            <a:endParaRPr lang="en-US" altLang="ko-KR" dirty="0" smtClean="0"/>
          </a:p>
          <a:p>
            <a:pPr fontAlgn="base"/>
            <a:r>
              <a:rPr lang="en-US" altLang="ko-KR" dirty="0" smtClean="0"/>
              <a:t>- information gain</a:t>
            </a:r>
            <a:r>
              <a:rPr lang="ko-KR" altLang="en-US" dirty="0" smtClean="0"/>
              <a:t>이 클수록 </a:t>
            </a:r>
            <a:r>
              <a:rPr lang="ko-KR" altLang="en-US" b="1" dirty="0" smtClean="0"/>
              <a:t>분류하기 좋은 속성</a:t>
            </a:r>
            <a:r>
              <a:rPr lang="ko-KR" altLang="en-US" dirty="0" smtClean="0"/>
              <a:t>임을 의미</a:t>
            </a:r>
          </a:p>
          <a:p>
            <a:pPr fontAlgn="base"/>
            <a:r>
              <a:rPr lang="en-US" altLang="ko-KR" dirty="0" smtClean="0"/>
              <a:t>- ID3 </a:t>
            </a:r>
            <a:r>
              <a:rPr lang="ko-KR" altLang="en-US" dirty="0" smtClean="0"/>
              <a:t>알고리즘은 </a:t>
            </a:r>
            <a:r>
              <a:rPr lang="en-US" altLang="ko-KR" dirty="0" smtClean="0"/>
              <a:t>information gain</a:t>
            </a:r>
            <a:r>
              <a:rPr lang="ko-KR" altLang="en-US" dirty="0" smtClean="0"/>
              <a:t>을 사용하여 노드를 결정함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fontAlgn="base"/>
            <a:r>
              <a:rPr lang="en-US" altLang="ko-KR" dirty="0" smtClean="0"/>
              <a:t>(information gain</a:t>
            </a:r>
            <a:r>
              <a:rPr lang="ko-KR" altLang="en-US" dirty="0" smtClean="0"/>
              <a:t>이 큰 질문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분류함</a:t>
            </a:r>
            <a:r>
              <a:rPr lang="en-US" altLang="ko-KR" dirty="0" smtClean="0"/>
              <a:t>)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>
                <a:sym typeface="Wingdings" pitchFamily="2" charset="2"/>
              </a:rPr>
              <a:t> Information gain </a:t>
            </a:r>
            <a:r>
              <a:rPr lang="ko-KR" altLang="en-US" dirty="0" smtClean="0">
                <a:sym typeface="Wingdings" pitchFamily="2" charset="2"/>
              </a:rPr>
              <a:t>의사결정나무 학습과정의 메커니즘</a:t>
            </a: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020778"/>
            <a:ext cx="270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21492296" descr="EMB00003a585f1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636912"/>
            <a:ext cx="6268111" cy="100811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251520" y="3789040"/>
            <a:ext cx="92881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 smtClean="0"/>
              <a:t>- base entropy – new entropy</a:t>
            </a:r>
            <a:endParaRPr lang="ko-KR" altLang="en-US" dirty="0" smtClean="0"/>
          </a:p>
          <a:p>
            <a:pPr fontAlgn="base">
              <a:buFontTx/>
              <a:buChar char="-"/>
            </a:pPr>
            <a:r>
              <a:rPr lang="ko-KR" altLang="en-US" dirty="0" smtClean="0"/>
              <a:t>원래의 엔트로피와 세부 클래스로 분할된 후의 엔트로피의 차이이다</a:t>
            </a:r>
            <a:r>
              <a:rPr lang="en-US" altLang="ko-KR" dirty="0" smtClean="0"/>
              <a:t>.</a:t>
            </a:r>
          </a:p>
          <a:p>
            <a:pPr fontAlgn="base">
              <a:buFontTx/>
              <a:buChar char="-"/>
            </a:pPr>
            <a:r>
              <a:rPr lang="en-US" altLang="ko-KR" dirty="0" smtClean="0"/>
              <a:t>T</a:t>
            </a:r>
            <a:r>
              <a:rPr lang="ko-KR" altLang="en-US" dirty="0" smtClean="0"/>
              <a:t>가 상위 노드</a:t>
            </a:r>
            <a:r>
              <a:rPr lang="en-US" altLang="ko-KR" dirty="0" smtClean="0"/>
              <a:t>, X</a:t>
            </a:r>
            <a:r>
              <a:rPr lang="ko-KR" altLang="en-US" dirty="0" smtClean="0"/>
              <a:t>는 ‘</a:t>
            </a:r>
            <a:r>
              <a:rPr lang="en-US" altLang="ko-KR" dirty="0" smtClean="0"/>
              <a:t>T</a:t>
            </a:r>
            <a:r>
              <a:rPr lang="ko-KR" altLang="en-US" dirty="0" smtClean="0"/>
              <a:t>에 잔존한 데이터를 분류할 속성’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-&gt; Gain(T, X) = T</a:t>
            </a:r>
            <a:r>
              <a:rPr lang="ko-KR" altLang="en-US" dirty="0" smtClean="0"/>
              <a:t>의 데이터들을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라는 속성으로 나누었을 때 얻을 수 있는 정보량</a:t>
            </a:r>
          </a:p>
          <a:p>
            <a:pPr fontAlgn="base">
              <a:buFontTx/>
              <a:buChar char="-"/>
            </a:pPr>
            <a:r>
              <a:rPr lang="en-US" altLang="ko-KR" dirty="0" smtClean="0"/>
              <a:t>X </a:t>
            </a:r>
            <a:r>
              <a:rPr lang="ko-KR" altLang="en-US" dirty="0" smtClean="0"/>
              <a:t>라는 속성으로 나누었을 때 엔트로피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-&gt; </a:t>
            </a:r>
            <a:r>
              <a:rPr lang="ko-KR" altLang="en-US" dirty="0" smtClean="0"/>
              <a:t>나누어진 </a:t>
            </a:r>
            <a:r>
              <a:rPr lang="en-US" altLang="ko-KR" dirty="0" smtClean="0"/>
              <a:t>m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하위노드에서의</a:t>
            </a:r>
            <a:r>
              <a:rPr lang="ko-KR" altLang="en-US" dirty="0" smtClean="0"/>
              <a:t> 각각의 엔트로피에다가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해당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레코드 개수를 곱한 </a:t>
            </a:r>
            <a:r>
              <a:rPr lang="ko-KR" altLang="en-US" dirty="0" err="1" smtClean="0"/>
              <a:t>가중합을</a:t>
            </a:r>
            <a:r>
              <a:rPr lang="ko-KR" altLang="en-US" dirty="0" smtClean="0"/>
              <a:t> 모두 더한 것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하위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엔트로피들의 합</a:t>
            </a:r>
            <a:r>
              <a:rPr lang="en-US" altLang="ko-KR" dirty="0" smtClean="0"/>
              <a:t>) </a:t>
            </a:r>
            <a:endParaRPr lang="ko-KR" altLang="en-US" dirty="0" smtClean="0"/>
          </a:p>
          <a:p>
            <a:pPr fontAlgn="base"/>
            <a:r>
              <a:rPr lang="en-US" altLang="ko-KR" dirty="0" smtClean="0"/>
              <a:t>- (</a:t>
            </a:r>
            <a:r>
              <a:rPr lang="ko-KR" altLang="en-US" dirty="0" smtClean="0"/>
              <a:t>원래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엔트로피</a:t>
            </a:r>
            <a:r>
              <a:rPr lang="en-US" altLang="ko-KR" dirty="0" smtClean="0"/>
              <a:t>) – (</a:t>
            </a:r>
            <a:r>
              <a:rPr lang="ko-KR" altLang="en-US" dirty="0" smtClean="0"/>
              <a:t>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나온 </a:t>
            </a:r>
            <a:r>
              <a:rPr lang="en-US" altLang="ko-KR" dirty="0" smtClean="0"/>
              <a:t>m</a:t>
            </a:r>
            <a:r>
              <a:rPr lang="ko-KR" altLang="en-US" dirty="0" smtClean="0"/>
              <a:t>개의 하위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전체적인 엔트로피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35455" y="2132856"/>
            <a:ext cx="442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b="1" u="sng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http://jihoonlee.tistory.com/16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9592" y="2598003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400" b="1" dirty="0" smtClean="0"/>
              <a:t>Information gain </a:t>
            </a:r>
            <a:r>
              <a:rPr lang="ko-KR" altLang="en-US" sz="2400" b="1" dirty="0" smtClean="0"/>
              <a:t>알고리즘</a:t>
            </a:r>
            <a:r>
              <a:rPr lang="en-US" altLang="ko-KR" sz="2400" b="1" dirty="0" smtClean="0"/>
              <a:t>(ID3)</a:t>
            </a:r>
            <a:r>
              <a:rPr lang="ko-KR" altLang="en-US" sz="2400" b="1" dirty="0" smtClean="0"/>
              <a:t>을 통하여 </a:t>
            </a:r>
            <a:endParaRPr lang="en-US" altLang="ko-KR" sz="2400" b="1" dirty="0" smtClean="0"/>
          </a:p>
          <a:p>
            <a:pPr algn="ctr" fontAlgn="base"/>
            <a:r>
              <a:rPr lang="ko-KR" altLang="en-US" sz="2400" b="1" dirty="0" smtClean="0"/>
              <a:t>이제 직접 의사결정나무를 만들어 봅시다</a:t>
            </a:r>
            <a:r>
              <a:rPr lang="en-US" altLang="ko-KR" sz="2400" b="1" dirty="0" smtClean="0"/>
              <a:t>!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99592" y="4077072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2400" b="1" dirty="0" smtClean="0"/>
              <a:t>자료가 범주형</a:t>
            </a:r>
            <a:r>
              <a:rPr lang="en-US" altLang="ko-KR" sz="2400" b="1" dirty="0" smtClean="0"/>
              <a:t>/</a:t>
            </a:r>
            <a:r>
              <a:rPr lang="ko-KR" altLang="en-US" sz="2400" b="1" dirty="0" err="1" smtClean="0"/>
              <a:t>연속형일</a:t>
            </a:r>
            <a:r>
              <a:rPr lang="ko-KR" altLang="en-US" sz="2400" b="1" dirty="0" smtClean="0"/>
              <a:t> 때</a:t>
            </a:r>
            <a:endParaRPr lang="en-US" altLang="ko-KR" sz="2400" b="1" dirty="0" smtClean="0"/>
          </a:p>
          <a:p>
            <a:pPr algn="ctr" fontAlgn="base"/>
            <a:r>
              <a:rPr lang="ko-KR" altLang="en-US" sz="2400" b="1" dirty="0" smtClean="0"/>
              <a:t>이 두 가지 경우로 살펴봅시다</a:t>
            </a:r>
            <a:r>
              <a:rPr lang="en-US" altLang="ko-KR" sz="2400" b="1" dirty="0" smtClean="0"/>
              <a:t>!</a:t>
            </a:r>
            <a:r>
              <a:rPr lang="ko-KR" altLang="en-US" sz="2400" b="1" dirty="0" smtClean="0"/>
              <a:t> </a:t>
            </a:r>
            <a:endParaRPr lang="en-US" altLang="ko-KR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40560" y="2406367"/>
            <a:ext cx="39959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Q. Outlook, Temp, Humidity, Windy</a:t>
            </a:r>
            <a:r>
              <a:rPr lang="ko-KR" altLang="en-US" sz="2800" b="1" dirty="0" smtClean="0"/>
              <a:t>에 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관한 자료를 통해</a:t>
            </a:r>
            <a:r>
              <a:rPr lang="en-US" altLang="ko-KR" sz="2800" b="1" dirty="0" smtClean="0"/>
              <a:t> </a:t>
            </a:r>
          </a:p>
          <a:p>
            <a:r>
              <a:rPr lang="ko-KR" altLang="en-US" sz="2800" b="1" dirty="0" smtClean="0"/>
              <a:t>어떤 날씨에 테니스를 치는지를 분류해보자</a:t>
            </a:r>
            <a:r>
              <a:rPr lang="en-US" altLang="ko-KR" sz="2800" b="1" dirty="0" smtClean="0"/>
              <a:t>!</a:t>
            </a:r>
            <a:endParaRPr lang="ko-KR" altLang="en-US" sz="2800" b="1" dirty="0" smtClean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489" name="_x321494296" descr="EMB00003a585f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76872"/>
            <a:ext cx="4587676" cy="403244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796623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Q. outlook, temperature, humidity, windy</a:t>
            </a:r>
            <a:r>
              <a:rPr lang="ko-KR" altLang="en-US" b="1" dirty="0" smtClean="0"/>
              <a:t>에 관한 자료를 통해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어떤 날씨에 테니스를 치는지에 대해 분류해보자</a:t>
            </a:r>
            <a:r>
              <a:rPr lang="en-US" altLang="ko-KR" b="1" dirty="0" smtClean="0"/>
              <a:t>!</a:t>
            </a:r>
            <a:endParaRPr lang="ko-KR" altLang="en-US" b="1" dirty="0" smtClean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489" name="_x321494296" descr="EMB00003a585f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76872"/>
            <a:ext cx="4587676" cy="4032448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292080" y="3645024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/>
              <a:buChar char="Þ"/>
            </a:pPr>
            <a:r>
              <a:rPr lang="ko-KR" altLang="en-US" sz="2400" b="1" dirty="0" smtClean="0"/>
              <a:t> 먼저 무엇을 해야 할까요</a:t>
            </a:r>
            <a:r>
              <a:rPr lang="en-US" altLang="ko-KR" sz="2400" b="1" dirty="0" smtClean="0"/>
              <a:t>?</a:t>
            </a:r>
          </a:p>
          <a:p>
            <a:pPr>
              <a:buFont typeface="Symbol"/>
              <a:buChar char="Þ"/>
            </a:pPr>
            <a:endParaRPr lang="ko-KR" altLang="en-US" sz="24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796623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Q. outlook, temperature, humidity, windy</a:t>
            </a:r>
            <a:r>
              <a:rPr lang="ko-KR" altLang="en-US" b="1" dirty="0" smtClean="0"/>
              <a:t>에 관한 자료를 통해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어떤 날씨에 테니스를 치는지에 대해 분류해보자</a:t>
            </a:r>
            <a:r>
              <a:rPr lang="en-US" altLang="ko-KR" b="1" dirty="0" smtClean="0"/>
              <a:t>!</a:t>
            </a:r>
            <a:endParaRPr lang="ko-KR" altLang="en-US" b="1" dirty="0" smtClean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489" name="_x321494296" descr="EMB00003a585f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76872"/>
            <a:ext cx="4587676" cy="4032448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0072" y="3068960"/>
            <a:ext cx="36724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/>
              <a:t>: information gain</a:t>
            </a:r>
            <a:r>
              <a:rPr lang="ko-KR" altLang="en-US" dirty="0" smtClean="0"/>
              <a:t>이 큰 질문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분류해야 함</a:t>
            </a:r>
            <a:endParaRPr lang="en-US" altLang="ko-KR" dirty="0" smtClean="0"/>
          </a:p>
          <a:p>
            <a:pPr fontAlgn="base"/>
            <a:endParaRPr lang="ko-KR" altLang="en-US" b="1" dirty="0" smtClean="0">
              <a:solidFill>
                <a:srgbClr val="C00000"/>
              </a:solidFill>
            </a:endParaRPr>
          </a:p>
          <a:p>
            <a:pPr fontAlgn="base"/>
            <a:r>
              <a:rPr lang="en-US" altLang="ko-KR" b="1" dirty="0" smtClean="0">
                <a:solidFill>
                  <a:srgbClr val="C00000"/>
                </a:solidFill>
              </a:rPr>
              <a:t>-&gt; </a:t>
            </a:r>
            <a:r>
              <a:rPr lang="ko-KR" altLang="en-US" b="1" dirty="0" smtClean="0">
                <a:solidFill>
                  <a:srgbClr val="C00000"/>
                </a:solidFill>
              </a:rPr>
              <a:t>어떤 속성으로 데이터를 분류했을 때 가장 </a:t>
            </a:r>
            <a:r>
              <a:rPr lang="en-US" altLang="ko-KR" b="1" dirty="0" smtClean="0">
                <a:solidFill>
                  <a:srgbClr val="C00000"/>
                </a:solidFill>
              </a:rPr>
              <a:t>information gain</a:t>
            </a:r>
            <a:r>
              <a:rPr lang="ko-KR" altLang="en-US" b="1" dirty="0" smtClean="0">
                <a:solidFill>
                  <a:srgbClr val="C00000"/>
                </a:solidFill>
              </a:rPr>
              <a:t>이 큰지 하나씩 살펴봐야 함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-&gt; </a:t>
            </a:r>
            <a:r>
              <a:rPr lang="ko-KR" altLang="en-US" dirty="0" smtClean="0"/>
              <a:t>순서 또한 중요</a:t>
            </a:r>
            <a:r>
              <a:rPr lang="en-US" altLang="ko-KR" dirty="0" smtClean="0"/>
              <a:t>! </a:t>
            </a:r>
            <a:r>
              <a:rPr lang="ko-KR" altLang="en-US" dirty="0" smtClean="0"/>
              <a:t>어떤 속성 먼저 분류 기준으로 선택하는지에 따라 결정나무 완전히 달라짐</a:t>
            </a:r>
          </a:p>
          <a:p>
            <a:endParaRPr lang="ko-KR" alt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796623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Q. outlook, temperature, humidity, windy</a:t>
            </a:r>
            <a:r>
              <a:rPr lang="ko-KR" altLang="en-US" b="1" dirty="0" smtClean="0"/>
              <a:t>에 관한 자료를 통해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어떤 날씨에 테니스를 치는지에 대해 분류해보자</a:t>
            </a:r>
            <a:r>
              <a:rPr lang="en-US" altLang="ko-KR" b="1" dirty="0" smtClean="0"/>
              <a:t>!</a:t>
            </a:r>
            <a:endParaRPr lang="ko-KR" altLang="en-US" b="1" dirty="0" smtClean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489" name="_x321494296" descr="EMB00003a585f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76872"/>
            <a:ext cx="4587676" cy="4032448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48064" y="3068960"/>
            <a:ext cx="3816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/>
              <a:buChar char="Þ"/>
            </a:pPr>
            <a:endParaRPr lang="en-US" altLang="ko-KR" sz="2000" dirty="0" smtClean="0">
              <a:solidFill>
                <a:srgbClr val="C00000"/>
              </a:solidFill>
            </a:endParaRPr>
          </a:p>
          <a:p>
            <a:r>
              <a:rPr lang="ko-KR" altLang="en-US" sz="2000" dirty="0" smtClean="0">
                <a:solidFill>
                  <a:srgbClr val="C00000"/>
                </a:solidFill>
              </a:rPr>
              <a:t>각각의 속성을 기준으로 나누었을 때 </a:t>
            </a:r>
            <a:r>
              <a:rPr lang="en-US" altLang="ko-KR" sz="2000" dirty="0" smtClean="0">
                <a:solidFill>
                  <a:srgbClr val="C00000"/>
                </a:solidFill>
              </a:rPr>
              <a:t>Information gain</a:t>
            </a:r>
            <a:r>
              <a:rPr lang="ko-KR" altLang="en-US" sz="2000" dirty="0" smtClean="0">
                <a:solidFill>
                  <a:srgbClr val="C00000"/>
                </a:solidFill>
              </a:rPr>
              <a:t>을</a:t>
            </a:r>
            <a:r>
              <a:rPr lang="en-US" altLang="ko-KR" sz="2000" dirty="0" smtClean="0">
                <a:solidFill>
                  <a:srgbClr val="C00000"/>
                </a:solidFill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</a:rPr>
              <a:t>비교</a:t>
            </a:r>
            <a:r>
              <a:rPr lang="en-US" altLang="ko-KR" sz="2000" dirty="0" smtClean="0">
                <a:solidFill>
                  <a:srgbClr val="C00000"/>
                </a:solidFill>
              </a:rPr>
              <a:t>!  </a:t>
            </a:r>
          </a:p>
          <a:p>
            <a:endParaRPr lang="en-US" altLang="ko-KR" sz="2000" dirty="0" smtClean="0">
              <a:solidFill>
                <a:srgbClr val="C00000"/>
              </a:solidFill>
            </a:endParaRPr>
          </a:p>
          <a:p>
            <a:r>
              <a:rPr lang="en-US" altLang="ko-KR" sz="2000" dirty="0" smtClean="0">
                <a:solidFill>
                  <a:srgbClr val="C00000"/>
                </a:solidFill>
                <a:sym typeface="Wingdings" pitchFamily="2" charset="2"/>
              </a:rPr>
              <a:t></a:t>
            </a:r>
            <a:r>
              <a:rPr lang="en-US" altLang="ko-KR" sz="2000" dirty="0" smtClean="0">
                <a:solidFill>
                  <a:srgbClr val="C00000"/>
                </a:solidFill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</a:rPr>
              <a:t>가장 큰 </a:t>
            </a:r>
            <a:r>
              <a:rPr lang="en-US" altLang="ko-KR" sz="2000" dirty="0" smtClean="0">
                <a:solidFill>
                  <a:srgbClr val="C00000"/>
                </a:solidFill>
              </a:rPr>
              <a:t>gain</a:t>
            </a:r>
            <a:r>
              <a:rPr lang="ko-KR" altLang="en-US" sz="2000" dirty="0" smtClean="0">
                <a:solidFill>
                  <a:srgbClr val="C00000"/>
                </a:solidFill>
              </a:rPr>
              <a:t>을 얻게 하는 속성을</a:t>
            </a:r>
            <a:r>
              <a:rPr lang="en-US" altLang="ko-KR" sz="2000" dirty="0" smtClean="0">
                <a:solidFill>
                  <a:srgbClr val="C00000"/>
                </a:solidFill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</a:rPr>
              <a:t>해당 클래스에서의 분류 기준으로</a:t>
            </a:r>
            <a:r>
              <a:rPr lang="en-US" altLang="ko-KR" sz="2000" dirty="0" smtClean="0">
                <a:solidFill>
                  <a:srgbClr val="C00000"/>
                </a:solidFill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</a:rPr>
              <a:t>선택</a:t>
            </a:r>
            <a:r>
              <a:rPr lang="en-US" altLang="ko-KR" sz="2000" dirty="0" smtClean="0">
                <a:solidFill>
                  <a:srgbClr val="C00000"/>
                </a:solidFill>
              </a:rPr>
              <a:t>!</a:t>
            </a:r>
            <a:endParaRPr lang="ko-KR" altLang="en-US" sz="20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의사결정나무란 무엇인가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pic>
        <p:nvPicPr>
          <p:cNvPr id="18" name="그림 17" descr="뉴슬라이드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844824"/>
            <a:ext cx="7479546" cy="38164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195736" y="5661248"/>
            <a:ext cx="4935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출처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: http://www.dator.co.kr/osung/textyle/360437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20207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</a:t>
            </a:r>
            <a:r>
              <a:rPr lang="ko-KR" altLang="en-US" sz="2000" b="1" dirty="0" smtClean="0"/>
              <a:t>한번 더</a:t>
            </a:r>
            <a:r>
              <a:rPr lang="en-US" altLang="ko-KR" sz="2000" b="1" dirty="0" smtClean="0"/>
              <a:t>! Information Gain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21492296" descr="EMB00003a585f1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636912"/>
            <a:ext cx="6268111" cy="100811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251520" y="3789040"/>
            <a:ext cx="92881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 smtClean="0"/>
              <a:t>- base entropy – new entropy</a:t>
            </a:r>
            <a:endParaRPr lang="ko-KR" altLang="en-US" dirty="0" smtClean="0"/>
          </a:p>
          <a:p>
            <a:pPr fontAlgn="base">
              <a:buFontTx/>
              <a:buChar char="-"/>
            </a:pPr>
            <a:r>
              <a:rPr lang="ko-KR" altLang="en-US" dirty="0" smtClean="0"/>
              <a:t>원래의 엔트로피와 세부 클래스로 분할된 후의 엔트로피의 차이이다</a:t>
            </a:r>
            <a:r>
              <a:rPr lang="en-US" altLang="ko-KR" dirty="0" smtClean="0"/>
              <a:t>.</a:t>
            </a:r>
          </a:p>
          <a:p>
            <a:pPr fontAlgn="base">
              <a:buFontTx/>
              <a:buChar char="-"/>
            </a:pPr>
            <a:r>
              <a:rPr lang="en-US" altLang="ko-KR" dirty="0" smtClean="0"/>
              <a:t>T</a:t>
            </a:r>
            <a:r>
              <a:rPr lang="ko-KR" altLang="en-US" dirty="0" smtClean="0"/>
              <a:t>가 상위 노드</a:t>
            </a:r>
            <a:r>
              <a:rPr lang="en-US" altLang="ko-KR" dirty="0" smtClean="0"/>
              <a:t>, X</a:t>
            </a:r>
            <a:r>
              <a:rPr lang="ko-KR" altLang="en-US" dirty="0" smtClean="0"/>
              <a:t>는 ‘</a:t>
            </a:r>
            <a:r>
              <a:rPr lang="en-US" altLang="ko-KR" dirty="0" smtClean="0"/>
              <a:t>T</a:t>
            </a:r>
            <a:r>
              <a:rPr lang="ko-KR" altLang="en-US" dirty="0" smtClean="0"/>
              <a:t>에 잔존한 데이터를 분류할 속성’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-&gt; Gain(T, X) = T</a:t>
            </a:r>
            <a:r>
              <a:rPr lang="ko-KR" altLang="en-US" dirty="0" smtClean="0"/>
              <a:t>의 데이터들을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라는 속성으로 나누었을 때 얻을 수 있는 정보량</a:t>
            </a:r>
          </a:p>
          <a:p>
            <a:pPr fontAlgn="base">
              <a:buFontTx/>
              <a:buChar char="-"/>
            </a:pPr>
            <a:r>
              <a:rPr lang="en-US" altLang="ko-KR" dirty="0" smtClean="0"/>
              <a:t>X </a:t>
            </a:r>
            <a:r>
              <a:rPr lang="ko-KR" altLang="en-US" dirty="0" smtClean="0"/>
              <a:t>라는 속성으로 나누었을 때 엔트로피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-&gt; </a:t>
            </a:r>
            <a:r>
              <a:rPr lang="ko-KR" altLang="en-US" dirty="0" smtClean="0"/>
              <a:t>나누어진 </a:t>
            </a:r>
            <a:r>
              <a:rPr lang="en-US" altLang="ko-KR" dirty="0" smtClean="0"/>
              <a:t>m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하위노드에서의</a:t>
            </a:r>
            <a:r>
              <a:rPr lang="ko-KR" altLang="en-US" dirty="0" smtClean="0"/>
              <a:t> 각각의 엔트로피에다가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해당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레코드 개수를 곱한 </a:t>
            </a:r>
            <a:r>
              <a:rPr lang="ko-KR" altLang="en-US" dirty="0" err="1" smtClean="0"/>
              <a:t>가중합을</a:t>
            </a:r>
            <a:r>
              <a:rPr lang="ko-KR" altLang="en-US" dirty="0" smtClean="0"/>
              <a:t> 모두 더한 것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하위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엔트로피들의 합</a:t>
            </a:r>
            <a:r>
              <a:rPr lang="en-US" altLang="ko-KR" dirty="0" smtClean="0"/>
              <a:t>) </a:t>
            </a:r>
            <a:endParaRPr lang="ko-KR" altLang="en-US" dirty="0" smtClean="0"/>
          </a:p>
          <a:p>
            <a:pPr fontAlgn="base"/>
            <a:r>
              <a:rPr lang="en-US" altLang="ko-KR" dirty="0" smtClean="0"/>
              <a:t>- (</a:t>
            </a:r>
            <a:r>
              <a:rPr lang="ko-KR" altLang="en-US" dirty="0" smtClean="0"/>
              <a:t>원래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엔트로피</a:t>
            </a:r>
            <a:r>
              <a:rPr lang="en-US" altLang="ko-KR" dirty="0" smtClean="0"/>
              <a:t>) – (</a:t>
            </a:r>
            <a:r>
              <a:rPr lang="ko-KR" altLang="en-US" dirty="0" smtClean="0"/>
              <a:t>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나온 </a:t>
            </a:r>
            <a:r>
              <a:rPr lang="en-US" altLang="ko-KR" dirty="0" smtClean="0"/>
              <a:t>m</a:t>
            </a:r>
            <a:r>
              <a:rPr lang="ko-KR" altLang="en-US" dirty="0" smtClean="0"/>
              <a:t>개의 하위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전체적인 엔트로피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fontAlgn="base">
              <a:buFontTx/>
              <a:buChar char="-"/>
            </a:pPr>
            <a:endParaRPr lang="ko-KR" altLang="en-US" dirty="0" smtClean="0"/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35455" y="2132856"/>
            <a:ext cx="442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b="1" u="sng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http://jihoonlee.tistory.com/16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489" name="_x321494296" descr="EMB00003a585f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76872"/>
            <a:ext cx="4587676" cy="4032448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92080" y="27809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(1) Outlook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일 때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Entropy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0072" y="3234968"/>
            <a:ext cx="3744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FontTx/>
              <a:buChar char="-"/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err="1" smtClean="0">
                <a:latin typeface="나눔고딕" pitchFamily="50" charset="-127"/>
                <a:ea typeface="나눔고딕" pitchFamily="50" charset="-127"/>
              </a:rPr>
              <a:t>Informaition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gain </a:t>
            </a: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원래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entropy –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분류된 하위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노드들의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전체적인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entropy</a:t>
            </a:r>
          </a:p>
          <a:p>
            <a:pPr fontAlgn="base"/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- Gain(T, X) </a:t>
            </a: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= entropy(T) - entropy(T, X)</a:t>
            </a:r>
          </a:p>
          <a:p>
            <a:pPr fontAlgn="base"/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- Gain(Play, outlook) </a:t>
            </a: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= entropy(Play) - entropy(Play, outlook)</a:t>
            </a:r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endParaRPr lang="ko-KR" alt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1560" y="3068960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 Gain(T, X) = E(T) - E(T, X)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Gain(Play, outlook) = </a:t>
            </a: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E(Play)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- E(Play, outlook)</a:t>
            </a:r>
          </a:p>
          <a:p>
            <a:pPr fontAlgn="base">
              <a:buFont typeface="Symbol"/>
              <a:buChar char="Þ"/>
            </a:pP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E(Play)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=&gt;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초기 분기 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아직 가지를 한 번도 뻗어나가지 않았음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데이터들 모두 분류되지 않고 나열 되어 있는 상태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이 경우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궁극적인 분류하고자 한 기준인 ‘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play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유무’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노드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으로 둔다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11560" y="256490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(1) Outlook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일 때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Entropy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1560" y="3068960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 Gain(T, X) = E(T) - E(T, X)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Gain(Play, outlook) = </a:t>
            </a: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E(Play)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- E(Play, outlook)</a:t>
            </a:r>
          </a:p>
          <a:p>
            <a:pPr fontAlgn="base">
              <a:buFont typeface="Symbol"/>
              <a:buChar char="Þ"/>
            </a:pP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그림 25" descr="20170818_14095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1960" y="4005064"/>
            <a:ext cx="4608512" cy="9896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5576" y="3933056"/>
            <a:ext cx="37444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전체 데이터 중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Play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유무에 대해</a:t>
            </a:r>
            <a:endParaRPr lang="en-US" altLang="ko-KR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응답 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[yes – 9 / no – 5]</a:t>
            </a:r>
          </a:p>
          <a:p>
            <a:endParaRPr lang="en-US" altLang="ko-KR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먼저 </a:t>
            </a:r>
            <a:r>
              <a:rPr lang="en-US" altLang="ko-KR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E(Play)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를 구해보세요</a:t>
            </a:r>
            <a:r>
              <a:rPr lang="en-US" altLang="ko-KR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20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560" y="256490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(1) Outlook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일 때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Entropy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1560" y="3068960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 Gain(T, X) = E(T) - E(T, X)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Gain(Play, outlook) </a:t>
            </a: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= E(Play)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- E(Play, outlook)</a:t>
            </a:r>
          </a:p>
          <a:p>
            <a:pPr fontAlgn="base">
              <a:buFont typeface="Symbol"/>
              <a:buChar char="Þ"/>
            </a:pP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55576" y="3933056"/>
            <a:ext cx="37444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전체 데이터 중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Play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유무에 대해</a:t>
            </a:r>
            <a:endParaRPr lang="en-US" altLang="ko-KR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응답 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[yes – 9 / no – 5]</a:t>
            </a:r>
          </a:p>
          <a:p>
            <a:endParaRPr lang="en-US" altLang="ko-KR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먼저 </a:t>
            </a:r>
            <a:r>
              <a:rPr lang="en-US" altLang="ko-KR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E(Play)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를 구해보세요</a:t>
            </a:r>
            <a:r>
              <a:rPr lang="en-US" altLang="ko-KR" sz="2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20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321493496" descr="EMB00003a585f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4005064"/>
            <a:ext cx="4619525" cy="1152128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611560" y="256490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(1) Outlook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일 때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Entropy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560" y="256490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(1) Outlook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일 때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Entropy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1560" y="3068960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 Gain(T, X) = E(T) - E(T, X)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Gain(Play, outlook) = E(Play) </a:t>
            </a: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- E(Play, outlook)</a:t>
            </a:r>
          </a:p>
          <a:p>
            <a:pPr fontAlgn="base">
              <a:buFont typeface="Symbol"/>
              <a:buChar char="Þ"/>
            </a:pP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55576" y="393305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=&gt; E(Play, Outlook)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구해보세요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20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6017" name="_x321493096" descr="EMB00003a585f5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293096"/>
            <a:ext cx="4680520" cy="1882512"/>
          </a:xfrm>
          <a:prstGeom prst="rect">
            <a:avLst/>
          </a:prstGeom>
          <a:noFill/>
        </p:spPr>
      </p:pic>
      <p:sp>
        <p:nvSpPr>
          <p:cNvPr id="30" name="직사각형 29"/>
          <p:cNvSpPr/>
          <p:nvPr/>
        </p:nvSpPr>
        <p:spPr>
          <a:xfrm>
            <a:off x="4860032" y="3789040"/>
            <a:ext cx="4104456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_x231744952" descr="EMB00002f404814"/>
          <p:cNvPicPr>
            <a:picLocks noChangeAspect="1" noChangeArrowheads="1"/>
          </p:cNvPicPr>
          <p:nvPr/>
        </p:nvPicPr>
        <p:blipFill>
          <a:blip r:embed="rId5" cstate="print"/>
          <a:srcRect l="23965" t="7843" r="29194" b="49019"/>
          <a:stretch>
            <a:fillRect/>
          </a:stretch>
        </p:blipFill>
        <p:spPr bwMode="auto">
          <a:xfrm>
            <a:off x="4888441" y="4365104"/>
            <a:ext cx="4025247" cy="792088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5004048" y="3933056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>
                <a:latin typeface="나눔고딕" pitchFamily="50" charset="-127"/>
                <a:ea typeface="나눔고딕" pitchFamily="50" charset="-127"/>
              </a:rPr>
              <a:t>파티션 엔트로피 구하기</a:t>
            </a:r>
            <a:r>
              <a:rPr lang="en-US" altLang="ko-KR" b="1" u="sng" dirty="0" smtClean="0"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b="1" u="sng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560" y="256490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(1) Temperature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일 때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Entropy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83568" y="306896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=&gt; E(Play, </a:t>
            </a:r>
            <a:r>
              <a:rPr lang="en-US" altLang="ko-KR" b="1" dirty="0" err="1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Teperature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직접 구해보세요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20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7" name="_x321493176" descr="EMB00003a585f5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5" y="3429000"/>
            <a:ext cx="4628651" cy="1872208"/>
          </a:xfrm>
          <a:prstGeom prst="rect">
            <a:avLst/>
          </a:prstGeom>
          <a:noFill/>
        </p:spPr>
      </p:pic>
      <p:grpSp>
        <p:nvGrpSpPr>
          <p:cNvPr id="36" name="그룹 35"/>
          <p:cNvGrpSpPr/>
          <p:nvPr/>
        </p:nvGrpSpPr>
        <p:grpSpPr>
          <a:xfrm>
            <a:off x="4716016" y="4437112"/>
            <a:ext cx="4104456" cy="1440160"/>
            <a:chOff x="4716016" y="3429000"/>
            <a:chExt cx="4104456" cy="1440160"/>
          </a:xfrm>
        </p:grpSpPr>
        <p:sp>
          <p:nvSpPr>
            <p:cNvPr id="33" name="직사각형 32"/>
            <p:cNvSpPr/>
            <p:nvPr/>
          </p:nvSpPr>
          <p:spPr>
            <a:xfrm>
              <a:off x="4716016" y="3429000"/>
              <a:ext cx="4104456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_x231744952" descr="EMB00002f404814"/>
            <p:cNvPicPr>
              <a:picLocks noChangeAspect="1" noChangeArrowheads="1"/>
            </p:cNvPicPr>
            <p:nvPr/>
          </p:nvPicPr>
          <p:blipFill>
            <a:blip r:embed="rId5" cstate="print"/>
            <a:srcRect l="23965" t="7843" r="29194" b="49019"/>
            <a:stretch>
              <a:fillRect/>
            </a:stretch>
          </p:blipFill>
          <p:spPr bwMode="auto">
            <a:xfrm>
              <a:off x="4757125" y="4005064"/>
              <a:ext cx="4025247" cy="792088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4932040" y="3573016"/>
              <a:ext cx="2638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u="sng" dirty="0" smtClean="0">
                  <a:latin typeface="나눔고딕" pitchFamily="50" charset="-127"/>
                  <a:ea typeface="나눔고딕" pitchFamily="50" charset="-127"/>
                </a:rPr>
                <a:t>파티션 엔트로피 구하기</a:t>
              </a:r>
              <a:r>
                <a:rPr lang="en-US" altLang="ko-KR" b="1" u="sng" dirty="0" smtClean="0">
                  <a:latin typeface="나눔고딕" pitchFamily="50" charset="-127"/>
                  <a:ea typeface="나눔고딕" pitchFamily="50" charset="-127"/>
                </a:rPr>
                <a:t>!</a:t>
              </a:r>
              <a:endParaRPr lang="ko-KR" altLang="en-US" b="1" u="sng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_x321493336" descr="EMB00003a585f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573016"/>
            <a:ext cx="4641945" cy="1512168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560" y="256490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(2) Humidity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일 때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Entropy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83568" y="306896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=&gt; E(Play, Humidity)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직접 구해보세요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20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35"/>
          <p:cNvGrpSpPr/>
          <p:nvPr/>
        </p:nvGrpSpPr>
        <p:grpSpPr>
          <a:xfrm>
            <a:off x="4716016" y="4437112"/>
            <a:ext cx="4104456" cy="1440160"/>
            <a:chOff x="4716016" y="3429000"/>
            <a:chExt cx="4104456" cy="1440160"/>
          </a:xfrm>
        </p:grpSpPr>
        <p:sp>
          <p:nvSpPr>
            <p:cNvPr id="33" name="직사각형 32"/>
            <p:cNvSpPr/>
            <p:nvPr/>
          </p:nvSpPr>
          <p:spPr>
            <a:xfrm>
              <a:off x="4716016" y="3429000"/>
              <a:ext cx="4104456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_x231744952" descr="EMB00002f404814"/>
            <p:cNvPicPr>
              <a:picLocks noChangeAspect="1" noChangeArrowheads="1"/>
            </p:cNvPicPr>
            <p:nvPr/>
          </p:nvPicPr>
          <p:blipFill>
            <a:blip r:embed="rId5" cstate="print"/>
            <a:srcRect l="23965" t="7843" r="29194" b="49019"/>
            <a:stretch>
              <a:fillRect/>
            </a:stretch>
          </p:blipFill>
          <p:spPr bwMode="auto">
            <a:xfrm>
              <a:off x="4757125" y="4005064"/>
              <a:ext cx="4025247" cy="792088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4932040" y="3573016"/>
              <a:ext cx="2638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u="sng" dirty="0" smtClean="0">
                  <a:latin typeface="나눔고딕" pitchFamily="50" charset="-127"/>
                  <a:ea typeface="나눔고딕" pitchFamily="50" charset="-127"/>
                </a:rPr>
                <a:t>파티션 엔트로피 구하기</a:t>
              </a:r>
              <a:r>
                <a:rPr lang="en-US" altLang="ko-KR" b="1" u="sng" dirty="0" smtClean="0">
                  <a:latin typeface="나눔고딕" pitchFamily="50" charset="-127"/>
                  <a:ea typeface="나눔고딕" pitchFamily="50" charset="-127"/>
                </a:rPr>
                <a:t>!</a:t>
              </a:r>
              <a:endParaRPr lang="ko-KR" altLang="en-US" b="1" u="sng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_x321492216" descr="EMB00003a585f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645024"/>
            <a:ext cx="4765547" cy="1512168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560" y="256490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(3) Windy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일 때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Entropy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83568" y="306896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=&gt; E(Play, Windy)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직접 구해보세요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20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35"/>
          <p:cNvGrpSpPr/>
          <p:nvPr/>
        </p:nvGrpSpPr>
        <p:grpSpPr>
          <a:xfrm>
            <a:off x="4716016" y="4437112"/>
            <a:ext cx="4104456" cy="1440160"/>
            <a:chOff x="4716016" y="3429000"/>
            <a:chExt cx="4104456" cy="1440160"/>
          </a:xfrm>
        </p:grpSpPr>
        <p:sp>
          <p:nvSpPr>
            <p:cNvPr id="33" name="직사각형 32"/>
            <p:cNvSpPr/>
            <p:nvPr/>
          </p:nvSpPr>
          <p:spPr>
            <a:xfrm>
              <a:off x="4716016" y="3429000"/>
              <a:ext cx="4104456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_x231744952" descr="EMB00002f404814"/>
            <p:cNvPicPr>
              <a:picLocks noChangeAspect="1" noChangeArrowheads="1"/>
            </p:cNvPicPr>
            <p:nvPr/>
          </p:nvPicPr>
          <p:blipFill>
            <a:blip r:embed="rId5" cstate="print"/>
            <a:srcRect l="23965" t="7843" r="29194" b="49019"/>
            <a:stretch>
              <a:fillRect/>
            </a:stretch>
          </p:blipFill>
          <p:spPr bwMode="auto">
            <a:xfrm>
              <a:off x="4757125" y="4005064"/>
              <a:ext cx="4025247" cy="792088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4932040" y="3573016"/>
              <a:ext cx="2638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u="sng" dirty="0" smtClean="0">
                  <a:latin typeface="나눔고딕" pitchFamily="50" charset="-127"/>
                  <a:ea typeface="나눔고딕" pitchFamily="50" charset="-127"/>
                </a:rPr>
                <a:t>파티션 엔트로피 구하기</a:t>
              </a:r>
              <a:r>
                <a:rPr lang="en-US" altLang="ko-KR" b="1" u="sng" dirty="0" smtClean="0">
                  <a:latin typeface="나눔고딕" pitchFamily="50" charset="-127"/>
                  <a:ea typeface="나눔고딕" pitchFamily="50" charset="-127"/>
                </a:rPr>
                <a:t>!</a:t>
              </a:r>
              <a:endParaRPr lang="ko-KR" altLang="en-US" b="1" u="sng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560" y="3068960"/>
            <a:ext cx="6336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어느 것이 가장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information gain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이 높은 속성인가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　 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(=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어느 질문을 가장 먼저 하는 것이 좋은가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?)</a:t>
            </a:r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=&gt; </a:t>
            </a:r>
            <a:r>
              <a:rPr lang="en-US" altLang="ko-KR" dirty="0" smtClean="0">
                <a:solidFill>
                  <a:srgbClr val="C00000"/>
                </a:solidFill>
              </a:rPr>
              <a:t>Outlook</a:t>
            </a:r>
            <a:r>
              <a:rPr lang="ko-KR" altLang="en-US" dirty="0" smtClean="0"/>
              <a:t>이 가장 </a:t>
            </a:r>
            <a:r>
              <a:rPr lang="en-US" altLang="ko-KR" dirty="0" smtClean="0"/>
              <a:t>information gain </a:t>
            </a:r>
            <a:r>
              <a:rPr lang="ko-KR" altLang="en-US" dirty="0" smtClean="0"/>
              <a:t>높은 분류 속성</a:t>
            </a:r>
          </a:p>
          <a:p>
            <a:pPr fontAlgn="base"/>
            <a:r>
              <a:rPr lang="en-US" altLang="ko-KR" dirty="0" smtClean="0"/>
              <a:t>=&gt; </a:t>
            </a:r>
            <a:r>
              <a:rPr lang="en-US" altLang="ko-KR" dirty="0" smtClean="0">
                <a:solidFill>
                  <a:srgbClr val="C00000"/>
                </a:solidFill>
              </a:rPr>
              <a:t>Outlook</a:t>
            </a:r>
            <a:r>
              <a:rPr lang="ko-KR" altLang="en-US" dirty="0" smtClean="0"/>
              <a:t>으로 나누었을 때 </a:t>
            </a:r>
            <a:r>
              <a:rPr lang="en-US" altLang="ko-KR" dirty="0" smtClean="0"/>
              <a:t>new entropy </a:t>
            </a:r>
            <a:r>
              <a:rPr lang="ko-KR" altLang="en-US" dirty="0" smtClean="0"/>
              <a:t>가장 낮아짐</a:t>
            </a: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6257" name="_x321492376" descr="EMB00003a585f6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5843" y="3746275"/>
            <a:ext cx="4396237" cy="1432125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의사결정나무란 무엇인가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18054" y="5661248"/>
            <a:ext cx="3366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출처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: https://tenserflow.blog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  <a:hlinkClick r:id="rId2"/>
              </a:rPr>
              <a:t>링크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1744072" descr="EMB00002f4047c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844824"/>
            <a:ext cx="5265449" cy="3744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560" y="3068960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 </a:t>
            </a:r>
            <a:r>
              <a:rPr lang="en-US" altLang="ko-KR" b="1" dirty="0" smtClean="0">
                <a:solidFill>
                  <a:srgbClr val="C00000"/>
                </a:solidFill>
              </a:rPr>
              <a:t>Outlook </a:t>
            </a:r>
            <a:r>
              <a:rPr lang="ko-KR" altLang="en-US" b="1" dirty="0" smtClean="0"/>
              <a:t>으로 분류 했을 때 트리 구조</a:t>
            </a:r>
            <a:endParaRPr lang="en-US" altLang="ko-KR" b="1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8305" name="_x321494216" descr="EMB00003a585f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3645024"/>
            <a:ext cx="6143663" cy="2304256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560" y="3068960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 </a:t>
            </a:r>
            <a:r>
              <a:rPr lang="en-US" altLang="ko-KR" b="1" dirty="0" smtClean="0">
                <a:solidFill>
                  <a:srgbClr val="C00000"/>
                </a:solidFill>
              </a:rPr>
              <a:t>Outlook </a:t>
            </a:r>
            <a:r>
              <a:rPr lang="ko-KR" altLang="en-US" b="1" dirty="0" smtClean="0"/>
              <a:t>으로 분류 했을 때 트리 구조</a:t>
            </a:r>
            <a:endParaRPr lang="en-US" altLang="ko-KR" b="1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8305" name="_x321494216" descr="EMB00003a585f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3645024"/>
            <a:ext cx="6143663" cy="2304256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4067944" y="5373216"/>
            <a:ext cx="4761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C00000"/>
                </a:solidFill>
              </a:rPr>
              <a:t>이 다음은 어떤 과정이 필요할까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?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84576" y="1796623"/>
            <a:ext cx="385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Q. outlook, temperature, humidity, windy</a:t>
            </a:r>
            <a:r>
              <a:rPr lang="ko-KR" altLang="en-US" sz="1600" b="1" dirty="0" smtClean="0"/>
              <a:t>에 관한 자료를 통해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어떤 날씨에 테니스를 치는지에 대해 분류해보자</a:t>
            </a:r>
            <a:r>
              <a:rPr lang="en-US" altLang="ko-KR" sz="1600" b="1" dirty="0" smtClean="0"/>
              <a:t>!</a:t>
            </a:r>
            <a:endParaRPr lang="ko-KR" altLang="en-US" sz="1600" b="1" dirty="0" smtClean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552" y="2996952"/>
            <a:ext cx="82809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</a:t>
            </a:r>
            <a:r>
              <a:rPr lang="ko-KR" altLang="en-US" b="1" dirty="0" smtClean="0">
                <a:solidFill>
                  <a:srgbClr val="C00000"/>
                </a:solidFill>
              </a:rPr>
              <a:t>이 다음은 어떤 과정이 필요할까</a:t>
            </a:r>
            <a:r>
              <a:rPr lang="en-US" altLang="ko-KR" b="1" dirty="0" smtClean="0">
                <a:solidFill>
                  <a:srgbClr val="C00000"/>
                </a:solidFill>
              </a:rPr>
              <a:t>?</a:t>
            </a:r>
            <a:endParaRPr lang="ko-KR" altLang="en-US" b="1" dirty="0" smtClean="0">
              <a:solidFill>
                <a:srgbClr val="C00000"/>
              </a:solidFill>
            </a:endParaRP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 =&gt; </a:t>
            </a:r>
            <a:r>
              <a:rPr lang="ko-KR" altLang="en-US" dirty="0" smtClean="0"/>
              <a:t>각각의 하위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최적의 분류기준</a:t>
            </a:r>
            <a:r>
              <a:rPr lang="en-US" altLang="ko-KR" dirty="0" smtClean="0"/>
              <a:t>(information gain</a:t>
            </a:r>
            <a:r>
              <a:rPr lang="ko-KR" altLang="en-US" dirty="0" smtClean="0"/>
              <a:t>이 높은 분류기준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찾아 분류함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 </a:t>
            </a:r>
          </a:p>
          <a:p>
            <a:pPr fontAlgn="base">
              <a:buFont typeface="Symbol"/>
              <a:buChar char="Þ"/>
            </a:pPr>
            <a:r>
              <a:rPr lang="ko-KR" altLang="en-US" dirty="0" smtClean="0"/>
              <a:t>언제까지</a:t>
            </a:r>
            <a:r>
              <a:rPr lang="en-US" altLang="ko-KR" dirty="0" smtClean="0"/>
              <a:t>? </a:t>
            </a:r>
          </a:p>
          <a:p>
            <a:pPr fontAlgn="base"/>
            <a:r>
              <a:rPr lang="en-US" altLang="ko-KR" dirty="0" smtClean="0"/>
              <a:t>: </a:t>
            </a:r>
            <a:r>
              <a:rPr lang="ko-KR" altLang="en-US" dirty="0" smtClean="0"/>
              <a:t>잎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나올 때 까지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 데이터의 클래스 레이블이 모두 같아질 때 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이상 데이터들을 세부적으로 나눌 수 없을 때 까지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=&gt; </a:t>
            </a:r>
            <a:r>
              <a:rPr lang="ko-KR" altLang="en-US" dirty="0" smtClean="0"/>
              <a:t>더 뻗어나갈 가지 없을 때 완성되는 트리</a:t>
            </a:r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smtClean="0"/>
              <a:t>범주형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796623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Q. outlook, temperature, humidity, windy</a:t>
            </a:r>
            <a:r>
              <a:rPr lang="ko-KR" altLang="en-US" b="1" dirty="0" smtClean="0"/>
              <a:t>에 관한 자료를 통해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어떤 날씨에 테니스를 치는지에 대해 분류해보자</a:t>
            </a:r>
            <a:r>
              <a:rPr lang="en-US" altLang="ko-KR" b="1" dirty="0" smtClean="0"/>
              <a:t>!</a:t>
            </a:r>
            <a:endParaRPr lang="ko-KR" altLang="en-US" b="1" dirty="0" smtClean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0353" name="_x321494056" descr="EMB00003a585f7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3140968"/>
            <a:ext cx="6323196" cy="2627873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971600" y="2852936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00000"/>
                </a:solidFill>
              </a:rPr>
              <a:t>완성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!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2. </a:t>
            </a:r>
            <a:r>
              <a:rPr lang="ko-KR" altLang="en-US" sz="2000" b="1" dirty="0" err="1" smtClean="0"/>
              <a:t>연속형</a:t>
            </a:r>
            <a:r>
              <a:rPr lang="ko-KR" altLang="en-US" sz="2000" b="1" dirty="0" smtClean="0"/>
              <a:t>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75460" y="6165304"/>
            <a:ext cx="7134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: https://ratsgo.github.io/machine%20learning/2017/03/26/tree/)</a:t>
            </a:r>
          </a:p>
          <a:p>
            <a:endParaRPr lang="en-US" altLang="ko-KR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102991" y="2564904"/>
            <a:ext cx="3851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 smtClean="0"/>
              <a:t>Q. 24</a:t>
            </a:r>
            <a:r>
              <a:rPr lang="ko-KR" altLang="en-US" sz="2400" b="1" dirty="0" smtClean="0"/>
              <a:t>개 가정을 대상으로 소득</a:t>
            </a:r>
            <a:r>
              <a:rPr lang="en-US" altLang="ko-KR" sz="2400" b="1" dirty="0" smtClean="0"/>
              <a:t>(income), </a:t>
            </a:r>
            <a:r>
              <a:rPr lang="ko-KR" altLang="en-US" sz="2400" b="1" dirty="0" smtClean="0"/>
              <a:t>주택크기</a:t>
            </a:r>
            <a:r>
              <a:rPr lang="en-US" altLang="ko-KR" sz="2400" b="1" dirty="0" smtClean="0"/>
              <a:t>(Lot size), </a:t>
            </a:r>
            <a:r>
              <a:rPr lang="ko-KR" altLang="en-US" sz="2400" b="1" dirty="0" err="1" smtClean="0"/>
              <a:t>잔디깎기</a:t>
            </a:r>
            <a:r>
              <a:rPr lang="ko-KR" altLang="en-US" sz="2400" b="1" dirty="0" smtClean="0"/>
              <a:t> 기계 구입 여부 </a:t>
            </a:r>
            <a:r>
              <a:rPr lang="en-US" altLang="ko-KR" sz="2400" b="1" dirty="0" smtClean="0"/>
              <a:t>(Ownership)</a:t>
            </a:r>
            <a:r>
              <a:rPr lang="ko-KR" altLang="en-US" sz="2400" b="1" dirty="0" smtClean="0"/>
              <a:t>를 조사한 데이터가 있다</a:t>
            </a:r>
            <a:r>
              <a:rPr lang="en-US" altLang="ko-KR" sz="2400" b="1" dirty="0" smtClean="0"/>
              <a:t>. </a:t>
            </a:r>
          </a:p>
          <a:p>
            <a:pPr fontAlgn="base"/>
            <a:endParaRPr lang="en-US" altLang="ko-KR" sz="2400" b="1" dirty="0" smtClean="0"/>
          </a:p>
          <a:p>
            <a:pPr fontAlgn="base"/>
            <a:r>
              <a:rPr lang="ko-KR" altLang="en-US" sz="2400" b="1" dirty="0" smtClean="0"/>
              <a:t>이를 토대로 기계 구입 여부에 대한 의사결정나무 모델을 학습시켜라</a:t>
            </a:r>
            <a:r>
              <a:rPr lang="en-US" altLang="ko-KR" sz="2400" b="1" dirty="0" smtClean="0"/>
              <a:t>!</a:t>
            </a:r>
            <a:endParaRPr lang="ko-KR" altLang="en-US" sz="2400" b="1" dirty="0"/>
          </a:p>
        </p:txBody>
      </p:sp>
      <p:pic>
        <p:nvPicPr>
          <p:cNvPr id="42" name="_x321493336" descr="EMB00003a585f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92896"/>
            <a:ext cx="4598935" cy="35283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2. </a:t>
            </a:r>
            <a:r>
              <a:rPr lang="ko-KR" altLang="en-US" sz="2000" b="1" dirty="0" err="1" smtClean="0"/>
              <a:t>연속형</a:t>
            </a:r>
            <a:r>
              <a:rPr lang="ko-KR" altLang="en-US" sz="2000" b="1" dirty="0" smtClean="0"/>
              <a:t>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75460" y="6165304"/>
            <a:ext cx="7134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: https://ratsgo.github.io/machine%20learning/2017/03/26/tree/)</a:t>
            </a:r>
          </a:p>
          <a:p>
            <a:endParaRPr lang="en-US" altLang="ko-KR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004048" y="3945250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/>
              <a:buChar char="Þ"/>
            </a:pPr>
            <a:r>
              <a:rPr lang="ko-KR" altLang="en-US" sz="2000" b="1" dirty="0" smtClean="0"/>
              <a:t> 먼저 무엇을 해야 할까요</a:t>
            </a:r>
            <a:r>
              <a:rPr lang="en-US" altLang="ko-KR" sz="2000" b="1" dirty="0" smtClean="0"/>
              <a:t>?</a:t>
            </a:r>
          </a:p>
          <a:p>
            <a:pPr>
              <a:buFont typeface="Symbol"/>
              <a:buChar char="Þ"/>
            </a:pPr>
            <a:endParaRPr lang="ko-KR" altLang="en-US" sz="20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5112568" y="1772816"/>
            <a:ext cx="385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pic>
        <p:nvPicPr>
          <p:cNvPr id="42" name="_x321493336" descr="EMB00003a585f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36912"/>
            <a:ext cx="4223512" cy="3240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2. </a:t>
            </a:r>
            <a:r>
              <a:rPr lang="ko-KR" altLang="en-US" sz="2000" b="1" dirty="0" err="1" smtClean="0"/>
              <a:t>연속형</a:t>
            </a:r>
            <a:r>
              <a:rPr lang="ko-KR" altLang="en-US" sz="2000" b="1" dirty="0" smtClean="0"/>
              <a:t>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12568" y="1772816"/>
            <a:ext cx="385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6497" name="_x321493336" descr="EMB00003a585f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36912"/>
            <a:ext cx="4223512" cy="324036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4824536" y="3242007"/>
            <a:ext cx="42839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information gain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이 큰 질문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으로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data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분류해야 함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어떤 속성으로 데이터를 분류했을 때 가장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information gain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이 큰지 하나씩 살펴봐야 함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순서 또한 중요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어떤 속성 먼저 분류 기준으로 선택하는지에 따라 결정나무 완전히 달라짐</a:t>
            </a:r>
          </a:p>
          <a:p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5538" y="6224612"/>
            <a:ext cx="7134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: https://ratsgo.github.io/machine%20learning/2017/03/26/tree/)</a:t>
            </a:r>
          </a:p>
          <a:p>
            <a:endParaRPr lang="en-US" altLang="ko-KR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2. </a:t>
            </a:r>
            <a:r>
              <a:rPr lang="ko-KR" altLang="en-US" sz="2000" b="1" dirty="0" err="1" smtClean="0"/>
              <a:t>연속형</a:t>
            </a:r>
            <a:r>
              <a:rPr lang="ko-KR" altLang="en-US" sz="2000" b="1" dirty="0" smtClean="0"/>
              <a:t>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12568" y="1772816"/>
            <a:ext cx="385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6497" name="_x321493336" descr="EMB00003a585f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36912"/>
            <a:ext cx="4223512" cy="324036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4824536" y="3242007"/>
            <a:ext cx="42839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information gain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이 큰 질문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으로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data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분류해야 함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어떤 속성으로 데이터를 분류했을 때 가장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information gain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이 큰지 하나씩 살펴봐야 함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순서 또한 중요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어떤 속성 먼저 분류 기준으로 선택하는지에 따라 결정나무 완전히 달라짐</a:t>
            </a:r>
          </a:p>
          <a:p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5538" y="6224612"/>
            <a:ext cx="7134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: https://ratsgo.github.io/machine%20learning/2017/03/26/tree/)</a:t>
            </a:r>
          </a:p>
          <a:p>
            <a:endParaRPr lang="en-US" altLang="ko-KR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24128" y="3501008"/>
            <a:ext cx="259228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의사결정나무 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메커니즘은 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범주형 자료와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같음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2. </a:t>
            </a:r>
            <a:r>
              <a:rPr lang="ko-KR" altLang="en-US" sz="2000" b="1" dirty="0" err="1" smtClean="0"/>
              <a:t>연속형</a:t>
            </a:r>
            <a:r>
              <a:rPr lang="ko-KR" altLang="en-US" sz="2000" b="1" dirty="0" smtClean="0"/>
              <a:t>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6497" name="_x321493336" descr="EMB00003a585f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420888"/>
            <a:ext cx="4598935" cy="3528392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5220072" y="3201357"/>
            <a:ext cx="36724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(1)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첫 번째 속성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Lot size! </a:t>
            </a:r>
          </a:p>
          <a:p>
            <a:pPr fontAlgn="base">
              <a:buFontTx/>
              <a:buChar char="-"/>
            </a:pPr>
            <a:endParaRPr lang="en-US" altLang="ko-KR" sz="5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2000" b="1" dirty="0" err="1" smtClean="0">
                <a:latin typeface="나눔고딕" pitchFamily="50" charset="-127"/>
                <a:ea typeface="나눔고딕" pitchFamily="50" charset="-127"/>
              </a:rPr>
              <a:t>Informaition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gain </a:t>
            </a:r>
          </a:p>
          <a:p>
            <a:pPr fontAlgn="base">
              <a:buFontTx/>
              <a:buChar char="-"/>
            </a:pP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원래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entropy –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분류된 하위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노드들의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entropy</a:t>
            </a:r>
          </a:p>
          <a:p>
            <a:pPr fontAlgn="base"/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Gain(T, X) </a:t>
            </a: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= entropy(T) - entropy(T, X)</a:t>
            </a: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Gain(Ownership, Lot size) </a:t>
            </a: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= entropy(Ownership) - entropy(Ownership, Lot size)</a:t>
            </a:r>
          </a:p>
          <a:p>
            <a:endParaRPr lang="ko-KR" altLang="en-US" sz="16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5538" y="6224612"/>
            <a:ext cx="7134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: https://ratsgo.github.io/machine%20learning/2017/03/26/tree/)</a:t>
            </a:r>
          </a:p>
          <a:p>
            <a:endParaRPr lang="en-US" altLang="ko-KR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12568" y="1772816"/>
            <a:ext cx="385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1560" y="3068960"/>
            <a:ext cx="777686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Gain(T, X) 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 E(T) - E(T, X)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Gain(Ownership, Lot size)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E(Ownership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 - E(Ownership, Lot size)</a:t>
            </a:r>
          </a:p>
          <a:p>
            <a:endParaRPr lang="ko-KR" altLang="en-US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E(Ownership) </a:t>
            </a:r>
          </a:p>
          <a:p>
            <a:pPr fontAlgn="base">
              <a:buFont typeface="Symbol"/>
              <a:buChar char="Þ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초기 분기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노드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결정 단계임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fontAlgn="base">
              <a:buFont typeface="Symbol"/>
              <a:buChar char="Þ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이때는 궁극적으로 분류하고자 하는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Ownership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유무를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노드로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둔다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fontAlgn="base">
              <a:buFont typeface="Symbol"/>
              <a:buChar char="Þ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(Owner 12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Non-owner 12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11560" y="256490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(1 )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첫 번째 속성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Lot size! 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8551" name="_x321494456" descr="EMB00003a585f9c"/>
          <p:cNvPicPr>
            <a:picLocks noChangeAspect="1" noChangeArrowheads="1"/>
          </p:cNvPicPr>
          <p:nvPr/>
        </p:nvPicPr>
        <p:blipFill>
          <a:blip r:embed="rId4" cstate="print"/>
          <a:srcRect l="2809" t="5490" r="36597" b="59738"/>
          <a:stretch>
            <a:fillRect/>
          </a:stretch>
        </p:blipFill>
        <p:spPr bwMode="auto">
          <a:xfrm>
            <a:off x="1259632" y="5301208"/>
            <a:ext cx="6264696" cy="78827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5112568" y="1772816"/>
            <a:ext cx="385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err="1" smtClean="0"/>
              <a:t>연속형</a:t>
            </a:r>
            <a:r>
              <a:rPr lang="ko-KR" altLang="en-US" sz="2000" b="1" dirty="0" smtClean="0"/>
              <a:t> 자료</a:t>
            </a:r>
            <a:endParaRPr lang="en-US" altLang="ko-KR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의사결정나무란 무엇인가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3833" y="2001029"/>
            <a:ext cx="44101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결정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트리는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결정에 다다르기 위해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 질문을 이어 나가며 학습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목표는 가능한 한 적은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질문으로 문제를 해결하는 것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다양한 의사결정 경로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(decision path)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와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결과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(outcome)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나무구조로 나타냄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숫자형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결과를 반환하는 것을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회귀나무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(regression tree),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범주형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결과를 반환하는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것을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분류나무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(classification tree) 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직접 모델 만들지 않고도 지도학습으로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데이터로부터 학습 가능</a:t>
            </a:r>
          </a:p>
          <a:p>
            <a:pPr fontAlgn="base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3838" y="5394702"/>
            <a:ext cx="387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출처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: https://tenserflow.blog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  <a:hlinkClick r:id="rId2"/>
              </a:rPr>
              <a:t>링크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_x231744072" descr="EMB00002f4047c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90" y="2298358"/>
            <a:ext cx="4252863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err="1" smtClean="0"/>
              <a:t>연속형</a:t>
            </a:r>
            <a:r>
              <a:rPr lang="ko-KR" altLang="en-US" sz="2000" b="1" dirty="0" smtClean="0"/>
              <a:t>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1560" y="3068960"/>
            <a:ext cx="777686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Gain(T, X) 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 E(T) - E(T, X)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Gain(Ownership, Lot size)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 E(Ownership) </a:t>
            </a: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- E(Ownership, Lot size)</a:t>
            </a:r>
          </a:p>
          <a:p>
            <a:endParaRPr lang="ko-KR" altLang="en-US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</a:t>
            </a: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E(Ownership, Lot size)</a:t>
            </a:r>
          </a:p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/>
              <a:t> 가능한 모든 분기점에 대해 순차적으로 엔트로피를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  구해 분기 전과 비교해 정보획득을 조사한다</a:t>
            </a:r>
            <a:r>
              <a:rPr lang="en-US" altLang="ko-KR" dirty="0" smtClean="0"/>
              <a:t>. (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자료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fontAlgn="base"/>
            <a:r>
              <a:rPr lang="en-US" altLang="ko-KR" dirty="0" smtClean="0"/>
              <a:t>- </a:t>
            </a:r>
            <a:r>
              <a:rPr lang="ko-KR" altLang="en-US" b="1" dirty="0" smtClean="0"/>
              <a:t>가장 큰 정보획득을 제공하는 분기점을 찾는다</a:t>
            </a:r>
            <a:r>
              <a:rPr lang="en-US" altLang="ko-KR" b="1" dirty="0" smtClean="0"/>
              <a:t>.</a:t>
            </a:r>
            <a:endParaRPr lang="ko-KR" altLang="en-US" b="1" dirty="0" smtClean="0"/>
          </a:p>
          <a:p>
            <a:pPr fontAlgn="base">
              <a:buFont typeface="Symbol"/>
              <a:buChar char="Þ"/>
            </a:pP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11560" y="256490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(1 )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첫 번째 속성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Lot size! 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12568" y="1772816"/>
            <a:ext cx="385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203848" y="476672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pic>
        <p:nvPicPr>
          <p:cNvPr id="120833" name="_x321494536" descr="EMB00003a585fb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04664"/>
            <a:ext cx="2592288" cy="6120239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419872" y="2368039"/>
            <a:ext cx="77768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</a:t>
            </a:r>
            <a:r>
              <a:rPr lang="en-US" altLang="ko-KR" sz="16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E(Ownership, Lot size)</a:t>
            </a:r>
          </a:p>
          <a:p>
            <a:pPr fontAlgn="base"/>
            <a:r>
              <a:rPr lang="en-US" altLang="ko-KR" sz="1600" dirty="0" smtClean="0"/>
              <a:t>- </a:t>
            </a:r>
            <a:r>
              <a:rPr lang="ko-KR" altLang="en-US" sz="1600" dirty="0" smtClean="0"/>
              <a:t>가능한 모든 분기점에 대해 순차적으로 엔트로피를 </a:t>
            </a:r>
            <a:endParaRPr lang="en-US" altLang="ko-KR" sz="1600" dirty="0" smtClean="0"/>
          </a:p>
          <a:p>
            <a:pPr fontAlgn="base"/>
            <a:r>
              <a:rPr lang="ko-KR" altLang="en-US" sz="1600" dirty="0" smtClean="0"/>
              <a:t>  구해 분기 전과 비교해 정보획득을 조사한다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 fontAlgn="base"/>
            <a:r>
              <a:rPr lang="en-US" altLang="ko-KR" sz="1600" dirty="0" smtClean="0"/>
              <a:t>- </a:t>
            </a:r>
            <a:r>
              <a:rPr lang="ko-KR" altLang="en-US" sz="1600" b="1" dirty="0" smtClean="0"/>
              <a:t>가장 큰 정보획득을 제공하는 분기점을 찾는다</a:t>
            </a:r>
            <a:r>
              <a:rPr lang="en-US" altLang="ko-KR" sz="1600" b="1" dirty="0" smtClean="0"/>
              <a:t>.</a:t>
            </a:r>
            <a:endParaRPr lang="ko-KR" altLang="en-US" sz="1600" b="1" dirty="0" smtClean="0"/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r>
              <a:rPr lang="en-US" altLang="ko-KR" dirty="0" smtClean="0"/>
              <a:t> Lot size</a:t>
            </a:r>
            <a:r>
              <a:rPr lang="ko-KR" altLang="en-US" dirty="0" smtClean="0"/>
              <a:t>를 기준으로 정렬한다</a:t>
            </a:r>
            <a:r>
              <a:rPr lang="en-US" altLang="ko-KR" dirty="0" smtClean="0"/>
              <a:t>.</a:t>
            </a:r>
          </a:p>
          <a:p>
            <a:pPr fontAlgn="base">
              <a:buFont typeface="Symbol"/>
              <a:buChar char="Þ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첫 번째로 첫 레코드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vs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나머지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23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 레코드 사이를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    분기지점으로 두고 엔트로피를 구해본다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 fontAlgn="base">
              <a:buFont typeface="Symbol"/>
              <a:buChar char="Þ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자료이기 때문에 </a:t>
            </a:r>
            <a:endParaRPr lang="en-US" altLang="ko-KR" dirty="0" smtClean="0"/>
          </a:p>
          <a:p>
            <a:pPr fontAlgn="base">
              <a:buFont typeface="Symbol"/>
              <a:buChar char="Þ"/>
            </a:pPr>
            <a:r>
              <a:rPr lang="ko-KR" altLang="en-US" b="1" dirty="0" smtClean="0"/>
              <a:t>결정 </a:t>
            </a:r>
            <a:r>
              <a:rPr lang="ko-KR" altLang="en-US" b="1" dirty="0" err="1" smtClean="0"/>
              <a:t>노드는</a:t>
            </a:r>
            <a:r>
              <a:rPr lang="ko-KR" altLang="en-US" b="1" dirty="0" smtClean="0"/>
              <a:t> ‘</a:t>
            </a:r>
            <a:r>
              <a:rPr lang="en-US" altLang="ko-KR" b="1" dirty="0" smtClean="0"/>
              <a:t>16&lt;’, of ‘17=&gt;’ </a:t>
            </a:r>
            <a:r>
              <a:rPr lang="ko-KR" altLang="en-US" dirty="0" smtClean="0"/>
              <a:t>등의 형태가 될 것</a:t>
            </a:r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5856" y="176352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(1 )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첫 번째 속성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Lot size! 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203848" y="476672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pic>
        <p:nvPicPr>
          <p:cNvPr id="120833" name="_x321494536" descr="EMB00003a585fb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04664"/>
            <a:ext cx="2592288" cy="6120239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419872" y="2303581"/>
            <a:ext cx="777686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</a:t>
            </a:r>
            <a:r>
              <a:rPr lang="en-US" altLang="ko-KR" sz="16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E(Ownership, Lot size)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r>
              <a:rPr lang="en-US" altLang="ko-KR" dirty="0" smtClean="0"/>
              <a:t> Lot size</a:t>
            </a:r>
            <a:r>
              <a:rPr lang="ko-KR" altLang="en-US" dirty="0" smtClean="0"/>
              <a:t>를 기준으로 정렬한다</a:t>
            </a:r>
            <a:r>
              <a:rPr lang="en-US" altLang="ko-KR" dirty="0" smtClean="0"/>
              <a:t>.</a:t>
            </a:r>
          </a:p>
          <a:p>
            <a:pPr fontAlgn="base">
              <a:buFont typeface="Symbol"/>
              <a:buChar char="Þ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첫 번째로 첫 레코드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vs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나머지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23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 레코드 사이를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    분기지점으로 두고 엔트로피를 구해본다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 fontAlgn="base">
              <a:buFont typeface="Symbol"/>
              <a:buChar char="Þ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자료이기 때문에 </a:t>
            </a:r>
            <a:endParaRPr lang="en-US" altLang="ko-KR" dirty="0" smtClean="0"/>
          </a:p>
          <a:p>
            <a:pPr fontAlgn="base">
              <a:buFont typeface="Symbol"/>
              <a:buChar char="Þ"/>
            </a:pPr>
            <a:r>
              <a:rPr lang="ko-KR" altLang="en-US" b="1" dirty="0" smtClean="0"/>
              <a:t>결정 </a:t>
            </a:r>
            <a:r>
              <a:rPr lang="ko-KR" altLang="en-US" b="1" dirty="0" err="1" smtClean="0"/>
              <a:t>노드는</a:t>
            </a:r>
            <a:r>
              <a:rPr lang="ko-KR" altLang="en-US" b="1" dirty="0" smtClean="0"/>
              <a:t> ‘</a:t>
            </a:r>
            <a:r>
              <a:rPr lang="en-US" altLang="ko-KR" b="1" dirty="0" smtClean="0"/>
              <a:t>16&lt;’, of ‘17=&gt;’ </a:t>
            </a:r>
            <a:r>
              <a:rPr lang="ko-KR" altLang="en-US" dirty="0" smtClean="0"/>
              <a:t>등의 형태가 될 것</a:t>
            </a:r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5856" y="186224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(1 )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첫 번째 속성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Lot size! 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4929" name="_x321494776" descr="EMB00003a585fc2"/>
          <p:cNvPicPr>
            <a:picLocks noChangeAspect="1" noChangeArrowheads="1"/>
          </p:cNvPicPr>
          <p:nvPr/>
        </p:nvPicPr>
        <p:blipFill>
          <a:blip r:embed="rId5" cstate="print"/>
          <a:srcRect l="1184" t="39216" r="443" b="-1960"/>
          <a:stretch>
            <a:fillRect/>
          </a:stretch>
        </p:blipFill>
        <p:spPr bwMode="auto">
          <a:xfrm>
            <a:off x="467544" y="4293096"/>
            <a:ext cx="8424936" cy="1296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203848" y="476672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pic>
        <p:nvPicPr>
          <p:cNvPr id="120833" name="_x321494536" descr="EMB00003a585fb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04664"/>
            <a:ext cx="2592288" cy="6120239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419872" y="2303581"/>
            <a:ext cx="777686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</a:t>
            </a:r>
            <a:r>
              <a:rPr lang="en-US" altLang="ko-KR" sz="16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E(Ownership, Lot size)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r>
              <a:rPr lang="en-US" altLang="ko-KR" dirty="0" smtClean="0"/>
              <a:t> Lot size</a:t>
            </a:r>
            <a:r>
              <a:rPr lang="ko-KR" altLang="en-US" dirty="0" smtClean="0"/>
              <a:t>를 기준으로 정렬한다</a:t>
            </a:r>
            <a:r>
              <a:rPr lang="en-US" altLang="ko-KR" dirty="0" smtClean="0"/>
              <a:t>.</a:t>
            </a:r>
          </a:p>
          <a:p>
            <a:pPr fontAlgn="base">
              <a:buFont typeface="Symbol"/>
              <a:buChar char="Þ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첫 번째로 첫 레코드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vs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나머지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23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 레코드 사이를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    분기지점으로 두고 엔트로피를 구해본다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 fontAlgn="base">
              <a:buFont typeface="Symbol"/>
              <a:buChar char="Þ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자료이기 때문에 </a:t>
            </a:r>
            <a:endParaRPr lang="en-US" altLang="ko-KR" dirty="0" smtClean="0"/>
          </a:p>
          <a:p>
            <a:pPr fontAlgn="base">
              <a:buFont typeface="Symbol"/>
              <a:buChar char="Þ"/>
            </a:pPr>
            <a:r>
              <a:rPr lang="ko-KR" altLang="en-US" b="1" dirty="0" smtClean="0"/>
              <a:t>결정 </a:t>
            </a:r>
            <a:r>
              <a:rPr lang="ko-KR" altLang="en-US" b="1" dirty="0" err="1" smtClean="0"/>
              <a:t>노드는</a:t>
            </a:r>
            <a:r>
              <a:rPr lang="ko-KR" altLang="en-US" b="1" dirty="0" smtClean="0"/>
              <a:t> ‘</a:t>
            </a:r>
            <a:r>
              <a:rPr lang="en-US" altLang="ko-KR" b="1" dirty="0" smtClean="0"/>
              <a:t>16&lt;’, of ‘17=&gt;’ </a:t>
            </a:r>
            <a:r>
              <a:rPr lang="ko-KR" altLang="en-US" dirty="0" smtClean="0"/>
              <a:t>등의 형태가 될 것</a:t>
            </a:r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5856" y="186224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(1 )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첫 번째 속성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Lot size! 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4929" name="_x321494776" descr="EMB00003a585fc2"/>
          <p:cNvPicPr>
            <a:picLocks noChangeAspect="1" noChangeArrowheads="1"/>
          </p:cNvPicPr>
          <p:nvPr/>
        </p:nvPicPr>
        <p:blipFill>
          <a:blip r:embed="rId5" cstate="print"/>
          <a:srcRect l="1184" t="39216" r="443" b="-1960"/>
          <a:stretch>
            <a:fillRect/>
          </a:stretch>
        </p:blipFill>
        <p:spPr bwMode="auto">
          <a:xfrm>
            <a:off x="467544" y="4293096"/>
            <a:ext cx="8424936" cy="1296144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5220072" y="2780928"/>
            <a:ext cx="3312368" cy="309634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이후 </a:t>
            </a:r>
            <a:endParaRPr lang="en-US" altLang="ko-KR" sz="2000" b="1" dirty="0" smtClean="0">
              <a:solidFill>
                <a:schemeClr val="bg2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속성이 </a:t>
            </a:r>
            <a:r>
              <a:rPr lang="en-US" altLang="ko-KR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Income</a:t>
            </a:r>
            <a:r>
              <a:rPr lang="ko-KR" altLang="en-US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일 때의 </a:t>
            </a:r>
            <a:r>
              <a:rPr lang="en-US" altLang="ko-KR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information gain</a:t>
            </a:r>
            <a:r>
              <a:rPr lang="ko-KR" altLang="en-US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과 비교</a:t>
            </a:r>
            <a:endParaRPr lang="en-US" altLang="ko-KR" sz="2000" b="1" dirty="0" smtClean="0">
              <a:solidFill>
                <a:schemeClr val="bg2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buFont typeface="Symbol"/>
              <a:buChar char="Þ"/>
            </a:pPr>
            <a:r>
              <a:rPr lang="ko-KR" altLang="en-US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더 큰 </a:t>
            </a:r>
            <a:r>
              <a:rPr lang="en-US" altLang="ko-KR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gain</a:t>
            </a:r>
            <a:r>
              <a:rPr lang="ko-KR" altLang="en-US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을 갖는</a:t>
            </a:r>
            <a:endParaRPr lang="en-US" altLang="ko-KR" sz="2000" b="1" dirty="0" smtClean="0">
              <a:solidFill>
                <a:schemeClr val="bg2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속성을 첫 분기 노드로 결정</a:t>
            </a:r>
            <a:r>
              <a:rPr lang="en-US" altLang="ko-KR" b="1" dirty="0" smtClean="0">
                <a:solidFill>
                  <a:schemeClr val="bg2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b="1" dirty="0">
              <a:solidFill>
                <a:schemeClr val="bg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203848" y="476672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pic>
        <p:nvPicPr>
          <p:cNvPr id="120833" name="_x321494536" descr="EMB00003a585fb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04664"/>
            <a:ext cx="2592288" cy="6120239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419872" y="2303581"/>
            <a:ext cx="777686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</a:t>
            </a:r>
            <a:r>
              <a:rPr lang="en-US" altLang="ko-KR" sz="16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E(Ownership, Income)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r>
              <a:rPr lang="en-US" altLang="ko-KR" dirty="0" smtClean="0"/>
              <a:t> Income</a:t>
            </a:r>
            <a:r>
              <a:rPr lang="ko-KR" altLang="en-US" dirty="0" smtClean="0"/>
              <a:t>을 기준으로 정렬한다</a:t>
            </a:r>
            <a:r>
              <a:rPr lang="en-US" altLang="ko-KR" dirty="0" smtClean="0"/>
              <a:t>.</a:t>
            </a:r>
          </a:p>
          <a:p>
            <a:pPr fontAlgn="base">
              <a:buFont typeface="Symbol"/>
              <a:buChar char="Þ"/>
            </a:pPr>
            <a:r>
              <a:rPr lang="ko-KR" altLang="en-US" dirty="0" smtClean="0"/>
              <a:t> 이 또한 연속형 자료이기 때문에 결정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fontAlgn="base"/>
            <a:r>
              <a:rPr lang="ko-KR" altLang="en-US" b="1" dirty="0" smtClean="0"/>
              <a:t>‘</a:t>
            </a:r>
            <a:r>
              <a:rPr lang="en-US" altLang="ko-KR" b="1" dirty="0" smtClean="0"/>
              <a:t>80&lt;’, of ‘75=&gt;’ </a:t>
            </a:r>
            <a:r>
              <a:rPr lang="ko-KR" altLang="en-US" dirty="0" smtClean="0"/>
              <a:t>등의 형태가 될 것이다</a:t>
            </a:r>
            <a:r>
              <a:rPr lang="en-US" altLang="ko-KR" dirty="0" smtClean="0"/>
              <a:t>. </a:t>
            </a:r>
          </a:p>
          <a:p>
            <a:pPr fontAlgn="base">
              <a:buFont typeface="Symbol"/>
              <a:buChar char="Þ"/>
            </a:pPr>
            <a:r>
              <a:rPr lang="ko-KR" altLang="en-US" dirty="0" smtClean="0"/>
              <a:t> 가능한 모든 분기점에 대해 엔트로피를 구해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분기 전과 비교해 정보획득을 조사한다</a:t>
            </a:r>
            <a:r>
              <a:rPr lang="en-US" altLang="ko-KR" dirty="0" smtClean="0"/>
              <a:t>.</a:t>
            </a:r>
          </a:p>
          <a:p>
            <a:pPr fontAlgn="base">
              <a:buFont typeface="Symbol"/>
              <a:buChar char="Þ"/>
            </a:pPr>
            <a:r>
              <a:rPr lang="ko-KR" altLang="en-US" dirty="0" smtClean="0"/>
              <a:t> 가장 큰 정보획득을 제공하는 분기점을 찾는다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275856" y="186224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(2 )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두 번째 속성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Income! </a:t>
            </a:r>
            <a:endParaRPr lang="ko-KR" altLang="en-US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information gain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80475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@ Information Gain _ 1. </a:t>
            </a:r>
            <a:r>
              <a:rPr lang="ko-KR" altLang="en-US" sz="2000" b="1" dirty="0" err="1" smtClean="0"/>
              <a:t>연속형</a:t>
            </a:r>
            <a:r>
              <a:rPr lang="ko-KR" altLang="en-US" sz="2000" b="1" dirty="0" smtClean="0"/>
              <a:t> 자료</a:t>
            </a:r>
            <a:endParaRPr lang="en-US" altLang="ko-KR" sz="2000" b="1" dirty="0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76056" y="6084585"/>
            <a:ext cx="395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600" b="1" u="sng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http://jihoonlee.tistory.com/16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3140968"/>
            <a:ext cx="77768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Lot size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기준으로 정렬한 자료에서 정보획득이 가장 큰 분기점과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Income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을 기준으로 정렬한 자료에서 정보획득이 가장 큰 분기점을 비교하여 더 큰 정보획득인 속성을 먼저 선택함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만약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Lot size(=&lt;18.4)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IG = 0.04, Income(=&lt;80)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IG = 0.43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이라면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Income(=&lt;80)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을 최초의 분기 노드로 채택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=&gt; 1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회 분기를 위해 계산 </a:t>
            </a:r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해야하는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 수는 총 몇 번인가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개체가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n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 이고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변수가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d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개일 때 경우의 수는 </a:t>
            </a:r>
            <a:r>
              <a:rPr lang="en-US" altLang="ko-KR" b="1" u="sng" dirty="0" smtClean="0">
                <a:latin typeface="나눔고딕" pitchFamily="50" charset="-127"/>
                <a:ea typeface="나눔고딕" pitchFamily="50" charset="-127"/>
              </a:rPr>
              <a:t>d(n-1)</a:t>
            </a:r>
            <a:r>
              <a:rPr lang="ko-KR" altLang="en-US" b="1" u="sng" dirty="0" smtClean="0">
                <a:latin typeface="나눔고딕" pitchFamily="50" charset="-127"/>
                <a:ea typeface="나눔고딕" pitchFamily="50" charset="-127"/>
              </a:rPr>
              <a:t>개이다</a:t>
            </a:r>
            <a:r>
              <a:rPr lang="en-US" altLang="ko-KR" u="sng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u="sng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u="sng" dirty="0" smtClean="0">
                <a:latin typeface="나눔고딕" pitchFamily="50" charset="-127"/>
                <a:ea typeface="나눔고딕" pitchFamily="50" charset="-127"/>
              </a:rPr>
              <a:t>분기를 하지 않는 경우를 제외하고 모든 개체와 변수를 고려하는 것이다</a:t>
            </a:r>
            <a:r>
              <a:rPr lang="en-US" altLang="ko-KR" u="sng" dirty="0" smtClean="0"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u="sng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endParaRPr lang="en-US" altLang="ko-KR" u="sng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11560" y="256490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어느 질문이 가장 좋은가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2400" b="1" dirty="0" smtClean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2400" b="1" dirty="0" smtClean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12568" y="1772816"/>
            <a:ext cx="385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 smtClean="0"/>
              <a:t>Q. 24</a:t>
            </a:r>
            <a:r>
              <a:rPr lang="ko-KR" altLang="en-US" sz="1600" b="1" dirty="0" smtClean="0"/>
              <a:t>개 가정을 대상으로 소득</a:t>
            </a:r>
            <a:r>
              <a:rPr lang="en-US" altLang="ko-KR" sz="1600" b="1" dirty="0" smtClean="0"/>
              <a:t>(income), </a:t>
            </a:r>
            <a:r>
              <a:rPr lang="ko-KR" altLang="en-US" sz="1600" b="1" dirty="0" smtClean="0"/>
              <a:t>주택크기</a:t>
            </a:r>
            <a:r>
              <a:rPr lang="en-US" altLang="ko-KR" sz="1600" b="1" dirty="0" smtClean="0"/>
              <a:t>(Lot size), </a:t>
            </a:r>
            <a:r>
              <a:rPr lang="ko-KR" altLang="en-US" sz="1600" b="1" dirty="0" err="1" smtClean="0"/>
              <a:t>잔디깎기</a:t>
            </a:r>
            <a:r>
              <a:rPr lang="ko-KR" altLang="en-US" sz="1600" b="1" dirty="0" smtClean="0"/>
              <a:t> 기계 구입 여부 </a:t>
            </a:r>
            <a:r>
              <a:rPr lang="en-US" altLang="ko-KR" sz="1600" b="1" dirty="0" smtClean="0"/>
              <a:t>(Ownership)</a:t>
            </a:r>
            <a:r>
              <a:rPr lang="ko-KR" altLang="en-US" sz="1600" b="1" dirty="0" smtClean="0"/>
              <a:t>를 조사한 데이터가 있다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이를 토대로 기계 구입 여부에 대한 의사결정나무 모델을 학습시켜라</a:t>
            </a:r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530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Pruning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3528" y="1916832"/>
            <a:ext cx="8804013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@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결정 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트리의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복잡도 제어하기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_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가지치기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모든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terminal node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 순도가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100%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인 상태를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Full tree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라고 함</a:t>
            </a:r>
          </a:p>
          <a:p>
            <a:pPr fontAlgn="base">
              <a:buFontTx/>
              <a:buChar char="-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Full tree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생성 후에는 적절한 수준에서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terminal node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결합해주어야 한다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 Pruning</a:t>
            </a:r>
            <a:endParaRPr lang="en-US" altLang="ko-KR" b="1" dirty="0" smtClean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 -&gt;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분기가 너무 많으면 학습데이터에 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과적합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b="1" dirty="0" err="1" smtClean="0">
                <a:latin typeface="나눔고딕" pitchFamily="50" charset="-127"/>
                <a:ea typeface="나눔고딕" pitchFamily="50" charset="-127"/>
              </a:rPr>
              <a:t>overfitting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할 염려</a:t>
            </a:r>
            <a:endParaRPr lang="ko-KR" altLang="en-US" sz="20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 -&gt;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분기 수가 증가할 때 처음에는 새로운 데이터에 대한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오분류율이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감소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일정 수준 이상이 되면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오분류율이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되레 증가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20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 -&gt;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검증데이터에 대한 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오분류율이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증가하는 시점에서 적절히 가지치기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를 수행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530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Pruning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6977" name="_x321494616" descr="EMB00003a585f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132856"/>
            <a:ext cx="6926582" cy="3816424"/>
          </a:xfrm>
          <a:prstGeom prst="rect">
            <a:avLst/>
          </a:prstGeom>
          <a:noFill/>
        </p:spPr>
      </p:pic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54176" y="5877272"/>
            <a:ext cx="3712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http://imgur.com/MVFcKwz)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530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Pruning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5169" name="_x321494616" descr="EMB00003a585fd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862" y="2204864"/>
            <a:ext cx="8475618" cy="3551535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254176" y="5877272"/>
            <a:ext cx="3712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: http://imgur.com/MVFcKwz)</a:t>
            </a:r>
          </a:p>
          <a:p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530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Pruning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97680" y="1916832"/>
            <a:ext cx="45223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@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가지치기의 비용함수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(cost function)</a:t>
            </a:r>
          </a:p>
        </p:txBody>
      </p:sp>
      <p:sp>
        <p:nvSpPr>
          <p:cNvPr id="1372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7217" name="_x321494696" descr="EMB00003a585ff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564904"/>
            <a:ext cx="5507929" cy="1008112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846356" y="3429000"/>
            <a:ext cx="73260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CC(T)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의사결정나무의 비용 복잡도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오류가 적으면서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terminal node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수가 적은 단순한 모델일 수록 작은 값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ERR(T)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검증데이터에 대한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오분류율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L(T)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 terminal node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 수</a:t>
            </a: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구조의 복잡도</a:t>
            </a:r>
            <a:r>
              <a:rPr lang="en-US" altLang="ko-KR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Alpha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= ERR(T)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L(T)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결합하는 가중치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( 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사용자에 의해 부여됨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보통 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0.01~0.1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의 값을 씀 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) </a:t>
            </a:r>
            <a:endParaRPr lang="ko-KR" altLang="en-US" sz="15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( 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여기서 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α ≥ 0 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는 나무모형의 크기와 자료에 대한 적합도를 조절하는 조율모수로 </a:t>
            </a:r>
            <a:endParaRPr lang="en-US" altLang="ko-KR" sz="15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α 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값이 크면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작으면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 sz="1500" dirty="0" err="1" smtClean="0">
                <a:latin typeface="나눔고딕" pitchFamily="50" charset="-127"/>
                <a:ea typeface="나눔고딕" pitchFamily="50" charset="-127"/>
              </a:rPr>
              <a:t>Tα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의 크기는 작아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커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진다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fontAlgn="base"/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 α = 0 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이면 가지치기는 일어나지 않고 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T0 </a:t>
            </a:r>
            <a:r>
              <a:rPr lang="ko-KR" altLang="en-US" sz="1500" dirty="0" smtClean="0">
                <a:latin typeface="나눔고딕" pitchFamily="50" charset="-127"/>
                <a:ea typeface="나눔고딕" pitchFamily="50" charset="-127"/>
              </a:rPr>
              <a:t>를 최종모형으로 준다</a:t>
            </a:r>
            <a:r>
              <a:rPr lang="en-US" altLang="ko-KR" sz="1500" dirty="0" smtClean="0">
                <a:latin typeface="나눔고딕" pitchFamily="50" charset="-127"/>
                <a:ea typeface="나눔고딕" pitchFamily="50" charset="-127"/>
              </a:rPr>
              <a:t>. )</a:t>
            </a:r>
            <a:endParaRPr lang="ko-KR" altLang="en-US" sz="15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의사결정나무란 무엇인가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182212"/>
            <a:ext cx="734481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우리는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매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펭귄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돌고래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곰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fontAlgn="base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이 네 가지의 동물을 구분하는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의사결정트리를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만들어야 한다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2000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목표는 가능한 한 적은 </a:t>
            </a:r>
            <a:r>
              <a:rPr lang="en-US" altLang="ko-KR" sz="20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0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sz="20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sz="2000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2000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 질문으로 문제를 해결하는 것</a:t>
            </a:r>
            <a:r>
              <a:rPr lang="en-US" altLang="ko-KR" sz="2000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fontAlgn="base"/>
            <a:endParaRPr lang="en-US" altLang="ko-KR" sz="2000" dirty="0" smtClean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Symbol"/>
              <a:buChar char="Þ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가장 먼저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어떤 질문을 던지는 것이 좋을까요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fontAlgn="base">
              <a:buFont typeface="Symbol"/>
              <a:buChar char="Þ"/>
            </a:pP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질문의 순서가 매우 중요합니다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 fontAlgn="base"/>
            <a:endParaRPr lang="ko-KR" altLang="en-US" sz="2000" dirty="0" smtClean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530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 학습과정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: Pruning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97680" y="1916832"/>
            <a:ext cx="20681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@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가지치기 종류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2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7544" y="2780928"/>
            <a:ext cx="832150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 </a:t>
            </a:r>
            <a:r>
              <a:rPr lang="ko-KR" altLang="en-US" sz="200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가지치기</a:t>
            </a:r>
            <a:r>
              <a:rPr lang="en-US" altLang="ko-KR" sz="200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즉 과대적합을 막는 전략은 크게 두 가지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(1)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트리 생성을 일찍 중단하는 전략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사전 가지치기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prepruning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트리의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최대 깊이나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리프의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최대 개수를 제한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(ex.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max_depth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=4),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노드가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분할하기 위한 포인트의 최소 개수 지정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(ex.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min_samples_leaf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=16)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(2)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트리를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만든 후 데이터 포인트가 적은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노드를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삭제하거나 병합하는 전략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   :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사후 가지치기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(post-pruning)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또는 그냥 가지치기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(pruning). 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Shape 48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901937" y="1767943"/>
            <a:ext cx="7340124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hape 49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608950" y="1756177"/>
            <a:ext cx="5926090" cy="485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8034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Shape 50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7421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7561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hape 51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8034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hape 52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7561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Shape 52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7561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hape 53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8034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의사결정나무란 무엇인가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1040" y="2132856"/>
            <a:ext cx="355738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Q.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가장 먼저 어떤 질문을 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던지는 것이 좋을까요？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A1.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날개가 있는가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?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yes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펭귄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no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돌고래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곰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A2.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헤엄 칠 수 있는가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?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yes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펭귄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돌고래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no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매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1045" y="5394702"/>
            <a:ext cx="387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출처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: https://tenserflow.blog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  <a:hlinkClick r:id="rId2"/>
              </a:rPr>
              <a:t>링크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_x231744072" descr="EMB00002f4047c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997" y="2298358"/>
            <a:ext cx="4252863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8034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hape 54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7561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8034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8034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Shape 56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37" y="17964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43" y="18034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Shape 57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3243" y="1803476"/>
            <a:ext cx="567751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Shape 58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644838" y="1803476"/>
            <a:ext cx="5854322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Shape 58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09218" y="1803476"/>
            <a:ext cx="7725565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Shape 59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614134" y="1803476"/>
            <a:ext cx="5915730" cy="48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의사결정나무란 무엇인가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1040" y="2132856"/>
            <a:ext cx="355738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Q.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가장 먼저 어떤 질문을 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던지는 것이 좋을까요？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A1.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날개가 있는가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?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yes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펭귄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no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돌고래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곰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A2.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헤엄 칠 수 있는가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? </a:t>
            </a: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=&gt; yes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펭귄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돌고래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no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매</a:t>
            </a: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 typeface="Wingdings"/>
              <a:buChar char="à"/>
            </a:pPr>
            <a:r>
              <a:rPr lang="ko-KR" altLang="en-US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둘 중 어느 질문이 엔트로피를 </a:t>
            </a:r>
            <a:endParaRPr lang="en-US" altLang="ko-KR" b="1" dirty="0" smtClean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낮추게 하는 질문인가가 중요</a:t>
            </a:r>
            <a:r>
              <a:rPr lang="en-US" altLang="ko-KR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b="1" dirty="0" smtClean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전체 엔트로피 낮추게 하는</a:t>
            </a:r>
            <a:r>
              <a:rPr lang="en-US" altLang="ko-KR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fontAlgn="base"/>
            <a:r>
              <a:rPr lang="en-US" altLang="ko-KR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information gain</a:t>
            </a:r>
            <a:r>
              <a:rPr lang="ko-KR" altLang="en-US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이 많은 질문</a:t>
            </a:r>
            <a:r>
              <a:rPr lang="en-US" altLang="ko-KR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b="1" dirty="0" smtClean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1045" y="5394702"/>
            <a:ext cx="387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출처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: https://tenserflow.blog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  <a:hlinkClick r:id="rId2"/>
              </a:rPr>
              <a:t>링크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_x231744072" descr="EMB00002f4047c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997" y="2298358"/>
            <a:ext cx="4252863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52401" y="203201"/>
            <a:ext cx="8839199" cy="13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438855" y="1803477"/>
            <a:ext cx="6266291" cy="485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6" name="Shape 606"/>
          <p:cNvCxnSpPr/>
          <p:nvPr/>
        </p:nvCxnSpPr>
        <p:spPr>
          <a:xfrm>
            <a:off x="251520" y="6644897"/>
            <a:ext cx="4824535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Shape 607"/>
          <p:cNvSpPr txBox="1"/>
          <p:nvPr/>
        </p:nvSpPr>
        <p:spPr>
          <a:xfrm>
            <a:off x="5148064" y="6522077"/>
            <a:ext cx="3960440" cy="2192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ⓒ 2017. SNU Growth Hackers all rights reserved</a:t>
            </a:r>
          </a:p>
        </p:txBody>
      </p:sp>
      <p:sp>
        <p:nvSpPr>
          <p:cNvPr id="609" name="Shape 609"/>
          <p:cNvSpPr txBox="1">
            <a:spLocks noGrp="1"/>
          </p:cNvSpPr>
          <p:nvPr>
            <p:ph type="body" idx="4294967295"/>
          </p:nvPr>
        </p:nvSpPr>
        <p:spPr>
          <a:xfrm>
            <a:off x="311700" y="1653450"/>
            <a:ext cx="8520600" cy="35511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500" dirty="0" err="1"/>
              <a:t>지금까지</a:t>
            </a:r>
            <a:r>
              <a:rPr lang="en" sz="2500" dirty="0"/>
              <a:t> </a:t>
            </a:r>
            <a:r>
              <a:rPr lang="en" sz="2500" dirty="0" err="1"/>
              <a:t>전체</a:t>
            </a:r>
            <a:r>
              <a:rPr lang="en" sz="2500" dirty="0"/>
              <a:t> </a:t>
            </a:r>
            <a:r>
              <a:rPr lang="en" sz="2500" dirty="0" err="1"/>
              <a:t>데이터를</a:t>
            </a:r>
            <a:r>
              <a:rPr lang="en" sz="2500" dirty="0"/>
              <a:t> </a:t>
            </a:r>
            <a:r>
              <a:rPr lang="en" sz="2500" dirty="0" err="1"/>
              <a:t>가지고</a:t>
            </a:r>
            <a:r>
              <a:rPr lang="en" sz="2500" dirty="0"/>
              <a:t> </a:t>
            </a:r>
            <a:endParaRPr lang="ko-KR" altLang="en-US" sz="2500" dirty="0" smtClean="0"/>
          </a:p>
          <a:p>
            <a:pPr algn="ctr">
              <a:spcBef>
                <a:spcPts val="0"/>
              </a:spcBef>
              <a:buNone/>
            </a:pPr>
            <a:r>
              <a:rPr lang="en" sz="2500" dirty="0" err="1" smtClean="0"/>
              <a:t>트리를</a:t>
            </a:r>
            <a:r>
              <a:rPr lang="en" sz="2500" dirty="0" smtClean="0"/>
              <a:t> </a:t>
            </a:r>
            <a:r>
              <a:rPr lang="ko-KR" altLang="en-US" sz="2500" dirty="0" smtClean="0"/>
              <a:t>만들</a:t>
            </a:r>
            <a:r>
              <a:rPr lang="en" sz="2500" dirty="0" err="1" smtClean="0"/>
              <a:t>었다</a:t>
            </a:r>
            <a:r>
              <a:rPr lang="en" sz="2500" dirty="0"/>
              <a:t>. </a:t>
            </a:r>
            <a:endParaRPr lang="en-US" sz="2500" dirty="0" smtClean="0"/>
          </a:p>
          <a:p>
            <a:pPr algn="ctr">
              <a:spcBef>
                <a:spcPts val="0"/>
              </a:spcBef>
              <a:buNone/>
            </a:pPr>
            <a:endParaRPr lang="ko-KR" altLang="en-US" sz="2500" dirty="0" smtClean="0"/>
          </a:p>
          <a:p>
            <a:pPr algn="ctr">
              <a:spcBef>
                <a:spcPts val="0"/>
              </a:spcBef>
              <a:buNone/>
            </a:pPr>
            <a:r>
              <a:rPr lang="en" sz="2500" dirty="0" err="1" smtClean="0"/>
              <a:t>그런데</a:t>
            </a:r>
            <a:r>
              <a:rPr lang="en-US" sz="2500" dirty="0" smtClean="0"/>
              <a:t>,</a:t>
            </a:r>
            <a:endParaRPr lang="ko-KR" altLang="en-US" sz="2500" dirty="0" smtClean="0"/>
          </a:p>
          <a:p>
            <a:pPr algn="ctr">
              <a:spcBef>
                <a:spcPts val="0"/>
              </a:spcBef>
              <a:buNone/>
            </a:pPr>
            <a:endParaRPr lang="en-US" dirty="0" smtClean="0"/>
          </a:p>
          <a:p>
            <a:pPr algn="ctr">
              <a:spcBef>
                <a:spcPts val="0"/>
              </a:spcBef>
              <a:buNone/>
            </a:pPr>
            <a:r>
              <a:rPr lang="en" dirty="0" err="1" smtClean="0"/>
              <a:t>전체</a:t>
            </a:r>
            <a:r>
              <a:rPr lang="en" dirty="0" smtClean="0"/>
              <a:t> </a:t>
            </a:r>
            <a:r>
              <a:rPr lang="en" dirty="0" err="1"/>
              <a:t>데이터를</a:t>
            </a:r>
            <a:r>
              <a:rPr lang="en" dirty="0"/>
              <a:t> </a:t>
            </a:r>
            <a:r>
              <a:rPr lang="en" dirty="0" err="1"/>
              <a:t>가지고</a:t>
            </a:r>
            <a:r>
              <a:rPr lang="en" dirty="0"/>
              <a:t> </a:t>
            </a:r>
            <a:r>
              <a:rPr lang="en" dirty="0" err="1"/>
              <a:t>트리를</a:t>
            </a:r>
            <a:r>
              <a:rPr lang="en" dirty="0"/>
              <a:t> </a:t>
            </a:r>
            <a:r>
              <a:rPr lang="en" dirty="0" err="1"/>
              <a:t>만들면</a:t>
            </a:r>
            <a:r>
              <a:rPr lang="en" dirty="0"/>
              <a:t> </a:t>
            </a:r>
            <a:r>
              <a:rPr lang="en" dirty="0" err="1"/>
              <a:t>생기는</a:t>
            </a:r>
            <a:r>
              <a:rPr lang="en" dirty="0"/>
              <a:t> </a:t>
            </a:r>
            <a:r>
              <a:rPr lang="en" dirty="0" err="1"/>
              <a:t>문제가</a:t>
            </a:r>
            <a:r>
              <a:rPr lang="en" dirty="0"/>
              <a:t> </a:t>
            </a:r>
            <a:r>
              <a:rPr lang="en" dirty="0" err="1"/>
              <a:t>있다</a:t>
            </a:r>
            <a:r>
              <a:rPr lang="en" dirty="0"/>
              <a:t>! </a:t>
            </a:r>
          </a:p>
          <a:p>
            <a:pPr algn="ctr">
              <a:spcBef>
                <a:spcPts val="0"/>
              </a:spcBef>
              <a:buNone/>
            </a:pPr>
            <a:r>
              <a:rPr lang="en" dirty="0"/>
              <a:t> </a:t>
            </a:r>
          </a:p>
        </p:txBody>
      </p:sp>
      <p:sp>
        <p:nvSpPr>
          <p:cNvPr id="6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1744" y="228784"/>
            <a:ext cx="816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 err="1">
                <a:solidFill>
                  <a:schemeClr val="bg1"/>
                </a:solidFill>
              </a:rPr>
              <a:t>왜</a:t>
            </a:r>
            <a:r>
              <a:rPr lang="en" sz="2800" dirty="0">
                <a:solidFill>
                  <a:schemeClr val="bg1"/>
                </a:solidFill>
              </a:rPr>
              <a:t> </a:t>
            </a:r>
            <a:r>
              <a:rPr lang="en" sz="2800" dirty="0" err="1">
                <a:solidFill>
                  <a:schemeClr val="bg1"/>
                </a:solidFill>
              </a:rPr>
              <a:t>랜덤</a:t>
            </a:r>
            <a:r>
              <a:rPr lang="en" sz="2800" dirty="0">
                <a:solidFill>
                  <a:schemeClr val="bg1"/>
                </a:solidFill>
              </a:rPr>
              <a:t> </a:t>
            </a:r>
            <a:r>
              <a:rPr lang="en" sz="2800" dirty="0" err="1">
                <a:solidFill>
                  <a:schemeClr val="bg1"/>
                </a:solidFill>
              </a:rPr>
              <a:t>포레스트를</a:t>
            </a:r>
            <a:r>
              <a:rPr lang="en" sz="2800" dirty="0">
                <a:solidFill>
                  <a:schemeClr val="bg1"/>
                </a:solidFill>
              </a:rPr>
              <a:t> </a:t>
            </a:r>
            <a:r>
              <a:rPr lang="en" sz="2800" dirty="0" err="1">
                <a:solidFill>
                  <a:schemeClr val="bg1"/>
                </a:solidFill>
              </a:rPr>
              <a:t>쓰는가</a:t>
            </a:r>
            <a:r>
              <a:rPr lang="en" sz="2800" dirty="0" smtClean="0">
                <a:solidFill>
                  <a:schemeClr val="bg1"/>
                </a:solidFill>
              </a:rPr>
              <a:t>? </a:t>
            </a:r>
            <a:r>
              <a:rPr lang="en" sz="2800" dirty="0" err="1" smtClean="0">
                <a:solidFill>
                  <a:schemeClr val="bg1"/>
                </a:solidFill>
              </a:rPr>
              <a:t>의사결정나무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" sz="2800" dirty="0" err="1" smtClean="0">
                <a:solidFill>
                  <a:schemeClr val="bg1"/>
                </a:solidFill>
              </a:rPr>
              <a:t>문제점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1835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body" idx="4294967295"/>
          </p:nvPr>
        </p:nvSpPr>
        <p:spPr>
          <a:xfrm>
            <a:off x="766100" y="1086358"/>
            <a:ext cx="7550316" cy="418731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500" dirty="0" err="1"/>
              <a:t>지금까지</a:t>
            </a:r>
            <a:r>
              <a:rPr lang="en" sz="2500" dirty="0"/>
              <a:t> </a:t>
            </a:r>
            <a:r>
              <a:rPr lang="en" sz="2500" dirty="0" err="1"/>
              <a:t>전체</a:t>
            </a:r>
            <a:r>
              <a:rPr lang="en" sz="2500" dirty="0"/>
              <a:t> </a:t>
            </a:r>
            <a:r>
              <a:rPr lang="en" sz="2500" dirty="0" err="1"/>
              <a:t>데이터를</a:t>
            </a:r>
            <a:r>
              <a:rPr lang="en" sz="2500" dirty="0"/>
              <a:t> </a:t>
            </a:r>
            <a:r>
              <a:rPr lang="en" sz="2500" dirty="0" err="1"/>
              <a:t>가지고</a:t>
            </a:r>
            <a:r>
              <a:rPr lang="en" sz="2500" dirty="0"/>
              <a:t> </a:t>
            </a:r>
            <a:r>
              <a:rPr lang="en" sz="2500" dirty="0" err="1"/>
              <a:t>트리를</a:t>
            </a:r>
            <a:r>
              <a:rPr lang="en" sz="2500" dirty="0"/>
              <a:t> </a:t>
            </a:r>
            <a:r>
              <a:rPr lang="en" sz="2500" dirty="0" err="1"/>
              <a:t>만들었다</a:t>
            </a:r>
            <a:r>
              <a:rPr lang="en" sz="2500" dirty="0" smtClean="0"/>
              <a:t>.</a:t>
            </a:r>
            <a:endParaRPr lang="ko-KR" altLang="en-US" sz="2500" dirty="0" smtClean="0"/>
          </a:p>
          <a:p>
            <a:pPr>
              <a:spcBef>
                <a:spcPts val="0"/>
              </a:spcBef>
              <a:buNone/>
            </a:pPr>
            <a:r>
              <a:rPr lang="en" sz="2500" dirty="0" err="1" smtClean="0"/>
              <a:t>그런데</a:t>
            </a:r>
            <a:r>
              <a:rPr lang="en" sz="2500" dirty="0" smtClean="0"/>
              <a:t> </a:t>
            </a:r>
            <a:r>
              <a:rPr lang="en" sz="2500" dirty="0" err="1"/>
              <a:t>전체</a:t>
            </a:r>
            <a:r>
              <a:rPr lang="en" sz="2500" dirty="0"/>
              <a:t> </a:t>
            </a:r>
            <a:r>
              <a:rPr lang="en" sz="2500" dirty="0" err="1"/>
              <a:t>데이터를</a:t>
            </a:r>
            <a:r>
              <a:rPr lang="en" sz="2500" dirty="0"/>
              <a:t> </a:t>
            </a:r>
            <a:r>
              <a:rPr lang="en" sz="2500" dirty="0" err="1"/>
              <a:t>가지고</a:t>
            </a:r>
            <a:r>
              <a:rPr lang="en" sz="2500" dirty="0"/>
              <a:t> </a:t>
            </a:r>
            <a:r>
              <a:rPr lang="en" sz="2500" dirty="0" err="1"/>
              <a:t>트리를</a:t>
            </a:r>
            <a:r>
              <a:rPr lang="en" sz="2500" dirty="0"/>
              <a:t> </a:t>
            </a:r>
            <a:r>
              <a:rPr lang="en" sz="2500" dirty="0" err="1"/>
              <a:t>만들면</a:t>
            </a:r>
            <a:r>
              <a:rPr lang="en" sz="2500" dirty="0"/>
              <a:t> </a:t>
            </a:r>
            <a:r>
              <a:rPr lang="en" sz="2500" dirty="0" err="1" smtClean="0"/>
              <a:t>생기는</a:t>
            </a:r>
            <a:endParaRPr lang="ko-KR" altLang="en-US" sz="2500" dirty="0"/>
          </a:p>
          <a:p>
            <a:pPr>
              <a:spcBef>
                <a:spcPts val="0"/>
              </a:spcBef>
              <a:buNone/>
            </a:pPr>
            <a:r>
              <a:rPr lang="en" sz="2500" dirty="0" err="1" smtClean="0"/>
              <a:t>문제가</a:t>
            </a:r>
            <a:r>
              <a:rPr lang="en" sz="2500" dirty="0" smtClean="0"/>
              <a:t> </a:t>
            </a:r>
            <a:r>
              <a:rPr lang="en" sz="2500" dirty="0" err="1"/>
              <a:t>있다</a:t>
            </a:r>
            <a:r>
              <a:rPr lang="en" sz="2500" dirty="0"/>
              <a:t>!   </a:t>
            </a:r>
          </a:p>
          <a:p>
            <a:pPr>
              <a:spcBef>
                <a:spcPts val="0"/>
              </a:spcBef>
              <a:buNone/>
            </a:pPr>
            <a:r>
              <a:rPr lang="en" sz="2500" dirty="0"/>
              <a:t> </a:t>
            </a:r>
          </a:p>
        </p:txBody>
      </p:sp>
      <p:pic>
        <p:nvPicPr>
          <p:cNvPr id="618" name="Shape 618" descr="File:Nanoscience High-Performance Computing Facility.jpg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549" y="2673651"/>
            <a:ext cx="1820547" cy="120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5007275" y="3978425"/>
            <a:ext cx="3498600" cy="15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2. 모든 변수(parameter)들의 infomation gain point를   계산해야 하고 비교해야해서 컴퓨팅 코스트가 많이 듦</a:t>
            </a:r>
          </a:p>
          <a:p>
            <a:r>
              <a:rPr lang="en"/>
              <a:t>ex) Information gain 가장 많은 split 포인트, 어떤 변수로 할 것인지 </a:t>
            </a:r>
          </a:p>
        </p:txBody>
      </p:sp>
      <p:pic>
        <p:nvPicPr>
          <p:cNvPr id="620" name="Shape 620" descr="Screen Shot 2017-08-20 at 10.06.07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950" y="2661425"/>
            <a:ext cx="1282341" cy="13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 txBox="1"/>
          <p:nvPr/>
        </p:nvSpPr>
        <p:spPr>
          <a:xfrm>
            <a:off x="766100" y="3978425"/>
            <a:ext cx="3329400" cy="15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buSzPct val="100000"/>
              <a:buAutoNum type="arabicPeriod"/>
            </a:pPr>
            <a:r>
              <a:rPr lang="en" sz="2000"/>
              <a:t>모든 데이터(data point)들의 parameter을 비교해야해서 데이터를 로딩하고 계산하는데 컴퓨팅 코스트가 많이 듦</a:t>
            </a:r>
          </a:p>
          <a:p>
            <a:endParaRPr/>
          </a:p>
        </p:txBody>
      </p:sp>
      <p:sp>
        <p:nvSpPr>
          <p:cNvPr id="1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44" y="228784"/>
            <a:ext cx="816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 err="1">
                <a:solidFill>
                  <a:schemeClr val="bg1"/>
                </a:solidFill>
              </a:rPr>
              <a:t>왜</a:t>
            </a:r>
            <a:r>
              <a:rPr lang="en" sz="2800" dirty="0">
                <a:solidFill>
                  <a:schemeClr val="bg1"/>
                </a:solidFill>
              </a:rPr>
              <a:t> </a:t>
            </a:r>
            <a:r>
              <a:rPr lang="en" sz="2800" dirty="0" err="1">
                <a:solidFill>
                  <a:schemeClr val="bg1"/>
                </a:solidFill>
              </a:rPr>
              <a:t>랜덤</a:t>
            </a:r>
            <a:r>
              <a:rPr lang="en" sz="2800" dirty="0">
                <a:solidFill>
                  <a:schemeClr val="bg1"/>
                </a:solidFill>
              </a:rPr>
              <a:t> </a:t>
            </a:r>
            <a:r>
              <a:rPr lang="en" sz="2800" dirty="0" err="1">
                <a:solidFill>
                  <a:schemeClr val="bg1"/>
                </a:solidFill>
              </a:rPr>
              <a:t>포레스트를</a:t>
            </a:r>
            <a:r>
              <a:rPr lang="en" sz="2800" dirty="0">
                <a:solidFill>
                  <a:schemeClr val="bg1"/>
                </a:solidFill>
              </a:rPr>
              <a:t> </a:t>
            </a:r>
            <a:r>
              <a:rPr lang="en" sz="2800" dirty="0" err="1">
                <a:solidFill>
                  <a:schemeClr val="bg1"/>
                </a:solidFill>
              </a:rPr>
              <a:t>쓰는가</a:t>
            </a:r>
            <a:r>
              <a:rPr lang="en" sz="2800" dirty="0" smtClean="0">
                <a:solidFill>
                  <a:schemeClr val="bg1"/>
                </a:solidFill>
              </a:rPr>
              <a:t>? </a:t>
            </a:r>
            <a:r>
              <a:rPr lang="en" sz="2800" dirty="0" err="1" smtClean="0">
                <a:solidFill>
                  <a:schemeClr val="bg1"/>
                </a:solidFill>
              </a:rPr>
              <a:t>의사결정나무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" sz="2800" dirty="0" err="1" smtClean="0">
                <a:solidFill>
                  <a:schemeClr val="bg1"/>
                </a:solidFill>
              </a:rPr>
              <a:t>문제점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7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1700" y="5877272"/>
                <a:ext cx="3972268" cy="685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Bagging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을 통해 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개의 데이터에서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  <m:r>
                      <a:rPr lang="en-US" altLang="ko-KR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개의</m:t>
                    </m:r>
                    <m:r>
                      <a:rPr lang="ko-KR" alt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데이터를</m:t>
                    </m:r>
                    <m:r>
                      <a:rPr lang="ko-KR" alt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뽑아서</m:t>
                    </m:r>
                    <m:r>
                      <a:rPr lang="ko-KR" alt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씀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5877272"/>
                <a:ext cx="3972268" cy="685252"/>
              </a:xfrm>
              <a:prstGeom prst="rect">
                <a:avLst/>
              </a:prstGeom>
              <a:blipFill rotWithShape="0">
                <a:blip r:embed="rId5"/>
                <a:stretch>
                  <a:fillRect t="-7080" r="-307" b="-6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919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>
            <a:spLocks noGrp="1"/>
          </p:cNvSpPr>
          <p:nvPr>
            <p:ph type="body" idx="4294967295"/>
          </p:nvPr>
        </p:nvSpPr>
        <p:spPr>
          <a:xfrm>
            <a:off x="311700" y="1065496"/>
            <a:ext cx="8520600" cy="420817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err="1"/>
              <a:t>그리고</a:t>
            </a:r>
            <a:r>
              <a:rPr lang="en" dirty="0"/>
              <a:t> Randomness(</a:t>
            </a:r>
            <a:r>
              <a:rPr lang="en" dirty="0" err="1"/>
              <a:t>무작위성</a:t>
            </a:r>
            <a:r>
              <a:rPr lang="en" dirty="0"/>
              <a:t>)</a:t>
            </a:r>
            <a:r>
              <a:rPr lang="en" dirty="0" err="1"/>
              <a:t>가</a:t>
            </a:r>
            <a:r>
              <a:rPr lang="en" dirty="0"/>
              <a:t> </a:t>
            </a:r>
            <a:r>
              <a:rPr lang="en" dirty="0" err="1"/>
              <a:t>주는</a:t>
            </a:r>
            <a:r>
              <a:rPr lang="en" dirty="0"/>
              <a:t> </a:t>
            </a:r>
            <a:r>
              <a:rPr lang="en" dirty="0" err="1"/>
              <a:t>장점이</a:t>
            </a:r>
            <a:r>
              <a:rPr lang="en" dirty="0"/>
              <a:t> </a:t>
            </a:r>
            <a:r>
              <a:rPr lang="en" dirty="0" err="1"/>
              <a:t>있다</a:t>
            </a:r>
            <a:r>
              <a:rPr lang="en" dirty="0"/>
              <a:t>. </a:t>
            </a:r>
            <a:r>
              <a:rPr lang="en" dirty="0" err="1"/>
              <a:t>복잡성</a:t>
            </a:r>
            <a:r>
              <a:rPr lang="en" dirty="0"/>
              <a:t>(complexity)</a:t>
            </a:r>
            <a:r>
              <a:rPr lang="en" dirty="0" err="1"/>
              <a:t>을</a:t>
            </a:r>
            <a:r>
              <a:rPr lang="en" dirty="0"/>
              <a:t> </a:t>
            </a:r>
            <a:r>
              <a:rPr lang="en" dirty="0" err="1"/>
              <a:t>제어</a:t>
            </a:r>
            <a:r>
              <a:rPr lang="en" dirty="0"/>
              <a:t> </a:t>
            </a:r>
            <a:r>
              <a:rPr lang="en" dirty="0" err="1"/>
              <a:t>가능</a:t>
            </a:r>
            <a:endParaRPr lang="en" dirty="0"/>
          </a:p>
        </p:txBody>
      </p:sp>
      <p:pic>
        <p:nvPicPr>
          <p:cNvPr id="630" name="Shape 630" descr="Screen Shot 2017-08-20 at 11.13.2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310" y="2306532"/>
            <a:ext cx="4844173" cy="3644771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/>
        </p:nvSpPr>
        <p:spPr>
          <a:xfrm>
            <a:off x="173598" y="4627318"/>
            <a:ext cx="3240360" cy="180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" dirty="0" smtClean="0"/>
              <a:t>UBC </a:t>
            </a:r>
            <a:r>
              <a:rPr lang="en" dirty="0"/>
              <a:t>Machine learning </a:t>
            </a:r>
            <a:r>
              <a:rPr lang="en" dirty="0" err="1" smtClean="0"/>
              <a:t>coure</a:t>
            </a:r>
            <a:endParaRPr lang="en" dirty="0"/>
          </a:p>
          <a:p>
            <a:r>
              <a:rPr lang="en" u="sng" dirty="0">
                <a:solidFill>
                  <a:schemeClr val="hlink"/>
                </a:solidFill>
                <a:hlinkClick r:id="rId4"/>
              </a:rPr>
              <a:t>https://www.youtube.com/watch?v=3kYujfDgmNk&amp;index=12&amp;list=PLE6Wd9FR--EdyJ5lbFl8UuGjecvVw66F6</a:t>
            </a:r>
          </a:p>
          <a:p>
            <a:endParaRPr dirty="0">
              <a:solidFill>
                <a:schemeClr val="dk1"/>
              </a:solidFill>
            </a:endParaRPr>
          </a:p>
        </p:txBody>
      </p:sp>
      <p:cxnSp>
        <p:nvCxnSpPr>
          <p:cNvPr id="8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44" y="228784"/>
            <a:ext cx="7931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 err="1">
                <a:solidFill>
                  <a:schemeClr val="bg1"/>
                </a:solidFill>
              </a:rPr>
              <a:t>왜</a:t>
            </a:r>
            <a:r>
              <a:rPr lang="en" sz="2800" dirty="0">
                <a:solidFill>
                  <a:schemeClr val="bg1"/>
                </a:solidFill>
              </a:rPr>
              <a:t> </a:t>
            </a:r>
            <a:r>
              <a:rPr lang="en" sz="2800" dirty="0" err="1">
                <a:solidFill>
                  <a:schemeClr val="bg1"/>
                </a:solidFill>
              </a:rPr>
              <a:t>랜덤</a:t>
            </a:r>
            <a:r>
              <a:rPr lang="en" sz="2800" dirty="0">
                <a:solidFill>
                  <a:schemeClr val="bg1"/>
                </a:solidFill>
              </a:rPr>
              <a:t> </a:t>
            </a:r>
            <a:r>
              <a:rPr lang="en" sz="2800" dirty="0" err="1">
                <a:solidFill>
                  <a:schemeClr val="bg1"/>
                </a:solidFill>
              </a:rPr>
              <a:t>포레스트를</a:t>
            </a:r>
            <a:r>
              <a:rPr lang="en" sz="2800" dirty="0">
                <a:solidFill>
                  <a:schemeClr val="bg1"/>
                </a:solidFill>
              </a:rPr>
              <a:t> </a:t>
            </a:r>
            <a:r>
              <a:rPr lang="en" sz="2800" dirty="0" err="1">
                <a:solidFill>
                  <a:schemeClr val="bg1"/>
                </a:solidFill>
              </a:rPr>
              <a:t>쓰는가</a:t>
            </a:r>
            <a:r>
              <a:rPr lang="en" sz="2800" dirty="0" smtClean="0">
                <a:solidFill>
                  <a:schemeClr val="bg1"/>
                </a:solidFill>
              </a:rPr>
              <a:t>? </a:t>
            </a:r>
            <a:r>
              <a:rPr lang="ko-KR" altLang="en-US" sz="2800" dirty="0" smtClean="0">
                <a:solidFill>
                  <a:schemeClr val="bg1"/>
                </a:solidFill>
              </a:rPr>
              <a:t>랜덤성이 갖는 장점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Oval 1"/>
          <p:cNvSpPr/>
          <p:nvPr/>
        </p:nvSpPr>
        <p:spPr>
          <a:xfrm>
            <a:off x="3524310" y="4627318"/>
            <a:ext cx="2199818" cy="160999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70138" y="4664957"/>
            <a:ext cx="2199818" cy="160999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89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title" idx="4294967295"/>
          </p:nvPr>
        </p:nvSpPr>
        <p:spPr>
          <a:xfrm>
            <a:off x="311700" y="1149875"/>
            <a:ext cx="8520600" cy="11013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000" dirty="0" err="1" smtClean="0"/>
              <a:t>그래서</a:t>
            </a:r>
            <a:r>
              <a:rPr lang="en" sz="3000" dirty="0" smtClean="0"/>
              <a:t> </a:t>
            </a:r>
            <a:r>
              <a:rPr lang="en" sz="3000" dirty="0" err="1" smtClean="0"/>
              <a:t>우리는</a:t>
            </a:r>
            <a:r>
              <a:rPr lang="en" sz="3000" dirty="0" smtClean="0"/>
              <a:t> </a:t>
            </a:r>
            <a:r>
              <a:rPr lang="en" sz="3000" dirty="0" err="1" smtClean="0"/>
              <a:t>하나의</a:t>
            </a:r>
            <a:r>
              <a:rPr lang="en" sz="3000" dirty="0" smtClean="0"/>
              <a:t> </a:t>
            </a:r>
            <a:r>
              <a:rPr lang="en" sz="3000" dirty="0" err="1" smtClean="0"/>
              <a:t>나무만</a:t>
            </a:r>
            <a:r>
              <a:rPr lang="en" sz="3000" dirty="0" smtClean="0"/>
              <a:t> </a:t>
            </a:r>
            <a:r>
              <a:rPr lang="en" sz="3000" dirty="0" err="1" smtClean="0"/>
              <a:t>기르는</a:t>
            </a:r>
            <a:r>
              <a:rPr lang="en" sz="3000" dirty="0" smtClean="0"/>
              <a:t> </a:t>
            </a:r>
            <a:r>
              <a:rPr lang="en" sz="3000" dirty="0" err="1" smtClean="0"/>
              <a:t>대신</a:t>
            </a:r>
            <a:r>
              <a:rPr lang="en" sz="3000" dirty="0" smtClean="0"/>
              <a:t> </a:t>
            </a:r>
            <a:r>
              <a:rPr lang="en" sz="3000" dirty="0" err="1" smtClean="0"/>
              <a:t>여러</a:t>
            </a:r>
            <a:r>
              <a:rPr lang="en" sz="3000" dirty="0" smtClean="0"/>
              <a:t> </a:t>
            </a:r>
            <a:r>
              <a:rPr lang="en" sz="3000" dirty="0" err="1" smtClean="0"/>
              <a:t>나무를</a:t>
            </a:r>
            <a:r>
              <a:rPr lang="en" sz="3000" dirty="0" smtClean="0"/>
              <a:t> </a:t>
            </a:r>
            <a:r>
              <a:rPr lang="en" sz="3000" dirty="0" err="1" smtClean="0"/>
              <a:t>길러서</a:t>
            </a:r>
            <a:r>
              <a:rPr lang="en" sz="3000" dirty="0" smtClean="0"/>
              <a:t> </a:t>
            </a:r>
            <a:r>
              <a:rPr lang="en" sz="3000" dirty="0" err="1" smtClean="0"/>
              <a:t>숲을</a:t>
            </a:r>
            <a:r>
              <a:rPr lang="en" sz="3000" dirty="0" smtClean="0"/>
              <a:t> </a:t>
            </a:r>
            <a:r>
              <a:rPr lang="en" sz="3000" dirty="0" err="1" smtClean="0"/>
              <a:t>키우기로</a:t>
            </a:r>
            <a:r>
              <a:rPr lang="en" sz="3000" dirty="0" smtClean="0"/>
              <a:t> </a:t>
            </a:r>
            <a:r>
              <a:rPr lang="en" sz="3000" dirty="0" err="1" smtClean="0"/>
              <a:t>했다</a:t>
            </a:r>
            <a:r>
              <a:rPr lang="en-US" altLang="ko-KR" sz="3000" dirty="0" smtClean="0"/>
              <a:t>!</a:t>
            </a:r>
            <a:r>
              <a:rPr lang="en" sz="3000" dirty="0" smtClean="0"/>
              <a:t> </a:t>
            </a:r>
            <a:endParaRPr lang="en" sz="3000" dirty="0"/>
          </a:p>
        </p:txBody>
      </p:sp>
      <p:pic>
        <p:nvPicPr>
          <p:cNvPr id="639" name="Shape 639" descr="File:England - English Summer Forest (7183018142).jpg - Wikimedia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42" y="2852936"/>
            <a:ext cx="4718010" cy="3126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682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7" name="Shape 647"/>
          <p:cNvCxnSpPr/>
          <p:nvPr/>
        </p:nvCxnSpPr>
        <p:spPr>
          <a:xfrm rot="10800000">
            <a:off x="1203025" y="2284500"/>
            <a:ext cx="0" cy="17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8" name="Shape 648"/>
          <p:cNvCxnSpPr/>
          <p:nvPr/>
        </p:nvCxnSpPr>
        <p:spPr>
          <a:xfrm>
            <a:off x="1114500" y="3902500"/>
            <a:ext cx="19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9" name="Shape 649"/>
          <p:cNvCxnSpPr/>
          <p:nvPr/>
        </p:nvCxnSpPr>
        <p:spPr>
          <a:xfrm flipH="1">
            <a:off x="389050" y="3833675"/>
            <a:ext cx="846600" cy="12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0" name="Shape 650"/>
          <p:cNvSpPr txBox="1"/>
          <p:nvPr/>
        </p:nvSpPr>
        <p:spPr>
          <a:xfrm>
            <a:off x="3048825" y="367172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J2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153225" y="504332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J1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991425" y="191912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J3</a:t>
            </a:r>
          </a:p>
        </p:txBody>
      </p:sp>
      <p:sp>
        <p:nvSpPr>
          <p:cNvPr id="653" name="Shape 653"/>
          <p:cNvSpPr/>
          <p:nvPr/>
        </p:nvSpPr>
        <p:spPr>
          <a:xfrm>
            <a:off x="900425" y="3229800"/>
            <a:ext cx="147600" cy="147600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2576825" y="3001200"/>
            <a:ext cx="147600" cy="147600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5" name="Shape 655"/>
          <p:cNvSpPr txBox="1"/>
          <p:nvPr/>
        </p:nvSpPr>
        <p:spPr>
          <a:xfrm>
            <a:off x="806125" y="30325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i1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2482525" y="27277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i2</a:t>
            </a:r>
          </a:p>
        </p:txBody>
      </p:sp>
      <p:sp>
        <p:nvSpPr>
          <p:cNvPr id="657" name="Shape 657"/>
          <p:cNvSpPr/>
          <p:nvPr/>
        </p:nvSpPr>
        <p:spPr>
          <a:xfrm>
            <a:off x="1662425" y="2620200"/>
            <a:ext cx="147600" cy="147600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8" name="Shape 658"/>
          <p:cNvSpPr txBox="1"/>
          <p:nvPr/>
        </p:nvSpPr>
        <p:spPr>
          <a:xfrm>
            <a:off x="1568125" y="23467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i3</a:t>
            </a:r>
          </a:p>
        </p:txBody>
      </p:sp>
      <p:sp>
        <p:nvSpPr>
          <p:cNvPr id="659" name="Shape 659"/>
          <p:cNvSpPr/>
          <p:nvPr/>
        </p:nvSpPr>
        <p:spPr>
          <a:xfrm>
            <a:off x="2424425" y="4982400"/>
            <a:ext cx="147600" cy="147600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0" name="Shape 660"/>
          <p:cNvSpPr txBox="1"/>
          <p:nvPr/>
        </p:nvSpPr>
        <p:spPr>
          <a:xfrm>
            <a:off x="2330125" y="47089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i4</a:t>
            </a:r>
          </a:p>
        </p:txBody>
      </p:sp>
      <p:sp>
        <p:nvSpPr>
          <p:cNvPr id="661" name="Shape 661"/>
          <p:cNvSpPr/>
          <p:nvPr/>
        </p:nvSpPr>
        <p:spPr>
          <a:xfrm>
            <a:off x="1814825" y="4296600"/>
            <a:ext cx="147600" cy="147600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2" name="Shape 662"/>
          <p:cNvSpPr txBox="1"/>
          <p:nvPr/>
        </p:nvSpPr>
        <p:spPr>
          <a:xfrm>
            <a:off x="1720525" y="40231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i5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4311425" y="2864850"/>
            <a:ext cx="764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X =</a:t>
            </a:r>
          </a:p>
        </p:txBody>
      </p:sp>
      <p:sp>
        <p:nvSpPr>
          <p:cNvPr id="664" name="Shape 664"/>
          <p:cNvSpPr/>
          <p:nvPr/>
        </p:nvSpPr>
        <p:spPr>
          <a:xfrm>
            <a:off x="8066775" y="2362075"/>
            <a:ext cx="147600" cy="17712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5" name="Shape 665"/>
          <p:cNvSpPr/>
          <p:nvPr/>
        </p:nvSpPr>
        <p:spPr>
          <a:xfrm rot="10800000">
            <a:off x="5018775" y="2362075"/>
            <a:ext cx="147600" cy="17712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aphicFrame>
        <p:nvGraphicFramePr>
          <p:cNvPr id="666" name="Shape 666"/>
          <p:cNvGraphicFramePr/>
          <p:nvPr/>
        </p:nvGraphicFramePr>
        <p:xfrm>
          <a:off x="5187175" y="2628900"/>
          <a:ext cx="2928125" cy="1371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67" name="Shape 667"/>
          <p:cNvSpPr txBox="1"/>
          <p:nvPr/>
        </p:nvSpPr>
        <p:spPr>
          <a:xfrm>
            <a:off x="4933825" y="1831675"/>
            <a:ext cx="2047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Original Data Set</a:t>
            </a:r>
          </a:p>
        </p:txBody>
      </p:sp>
      <p:cxnSp>
        <p:nvCxnSpPr>
          <p:cNvPr id="2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28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71744" y="2287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3608" y="1156682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 err="1"/>
              <a:t>랜덤포레스트</a:t>
            </a:r>
            <a:r>
              <a:rPr lang="en" sz="2400" dirty="0"/>
              <a:t> </a:t>
            </a:r>
            <a:r>
              <a:rPr lang="en" sz="2400" dirty="0" err="1"/>
              <a:t>생성</a:t>
            </a:r>
            <a:r>
              <a:rPr lang="en" sz="2400" dirty="0"/>
              <a:t> </a:t>
            </a:r>
            <a:r>
              <a:rPr lang="en" sz="2400" dirty="0" err="1"/>
              <a:t>알고리즘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334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5" name="Shape 675"/>
          <p:cNvCxnSpPr/>
          <p:nvPr/>
        </p:nvCxnSpPr>
        <p:spPr>
          <a:xfrm rot="10800000">
            <a:off x="1203025" y="2284500"/>
            <a:ext cx="0" cy="17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76" name="Shape 676"/>
          <p:cNvCxnSpPr/>
          <p:nvPr/>
        </p:nvCxnSpPr>
        <p:spPr>
          <a:xfrm>
            <a:off x="1114500" y="3902500"/>
            <a:ext cx="19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77" name="Shape 677"/>
          <p:cNvCxnSpPr/>
          <p:nvPr/>
        </p:nvCxnSpPr>
        <p:spPr>
          <a:xfrm flipH="1">
            <a:off x="389050" y="3833675"/>
            <a:ext cx="846600" cy="12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8" name="Shape 678"/>
          <p:cNvSpPr txBox="1"/>
          <p:nvPr/>
        </p:nvSpPr>
        <p:spPr>
          <a:xfrm>
            <a:off x="3048825" y="367172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J2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153225" y="504332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J1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991425" y="191912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J3</a:t>
            </a:r>
          </a:p>
        </p:txBody>
      </p:sp>
      <p:sp>
        <p:nvSpPr>
          <p:cNvPr id="681" name="Shape 681"/>
          <p:cNvSpPr/>
          <p:nvPr/>
        </p:nvSpPr>
        <p:spPr>
          <a:xfrm>
            <a:off x="900425" y="3229800"/>
            <a:ext cx="147600" cy="1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2576825" y="3001200"/>
            <a:ext cx="147600" cy="1476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3" name="Shape 683"/>
          <p:cNvSpPr txBox="1"/>
          <p:nvPr/>
        </p:nvSpPr>
        <p:spPr>
          <a:xfrm>
            <a:off x="806125" y="30325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i1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2482525" y="27277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i2</a:t>
            </a:r>
          </a:p>
        </p:txBody>
      </p:sp>
      <p:sp>
        <p:nvSpPr>
          <p:cNvPr id="685" name="Shape 685"/>
          <p:cNvSpPr/>
          <p:nvPr/>
        </p:nvSpPr>
        <p:spPr>
          <a:xfrm>
            <a:off x="1662425" y="2620200"/>
            <a:ext cx="147600" cy="1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6" name="Shape 686"/>
          <p:cNvSpPr txBox="1"/>
          <p:nvPr/>
        </p:nvSpPr>
        <p:spPr>
          <a:xfrm>
            <a:off x="1568125" y="23467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i3</a:t>
            </a:r>
          </a:p>
        </p:txBody>
      </p:sp>
      <p:sp>
        <p:nvSpPr>
          <p:cNvPr id="687" name="Shape 687"/>
          <p:cNvSpPr/>
          <p:nvPr/>
        </p:nvSpPr>
        <p:spPr>
          <a:xfrm>
            <a:off x="2424425" y="4982400"/>
            <a:ext cx="147600" cy="1476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2330125" y="47089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i4</a:t>
            </a:r>
          </a:p>
        </p:txBody>
      </p:sp>
      <p:sp>
        <p:nvSpPr>
          <p:cNvPr id="689" name="Shape 689"/>
          <p:cNvSpPr/>
          <p:nvPr/>
        </p:nvSpPr>
        <p:spPr>
          <a:xfrm>
            <a:off x="1814825" y="4296600"/>
            <a:ext cx="147600" cy="1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0" name="Shape 690"/>
          <p:cNvSpPr txBox="1"/>
          <p:nvPr/>
        </p:nvSpPr>
        <p:spPr>
          <a:xfrm>
            <a:off x="1720525" y="40231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i5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235225" y="2864850"/>
            <a:ext cx="764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X =</a:t>
            </a:r>
          </a:p>
        </p:txBody>
      </p:sp>
      <p:sp>
        <p:nvSpPr>
          <p:cNvPr id="692" name="Shape 692"/>
          <p:cNvSpPr/>
          <p:nvPr/>
        </p:nvSpPr>
        <p:spPr>
          <a:xfrm>
            <a:off x="7990575" y="2362075"/>
            <a:ext cx="147600" cy="17712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3" name="Shape 693"/>
          <p:cNvSpPr/>
          <p:nvPr/>
        </p:nvSpPr>
        <p:spPr>
          <a:xfrm rot="10800000">
            <a:off x="4942575" y="2362075"/>
            <a:ext cx="147600" cy="17712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aphicFrame>
        <p:nvGraphicFramePr>
          <p:cNvPr id="694" name="Shape 694"/>
          <p:cNvGraphicFramePr/>
          <p:nvPr/>
        </p:nvGraphicFramePr>
        <p:xfrm>
          <a:off x="5110975" y="2628900"/>
          <a:ext cx="2928125" cy="1371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5" name="Shape 695"/>
          <p:cNvSpPr txBox="1"/>
          <p:nvPr/>
        </p:nvSpPr>
        <p:spPr>
          <a:xfrm>
            <a:off x="4857625" y="1831675"/>
            <a:ext cx="2047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Original Data Set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50651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i=1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55985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i=2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62081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i=3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68177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i=4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74273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i=5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4912700" y="26646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j=1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4912700" y="30456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j=2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4912700" y="34266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j=3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4235225" y="4444200"/>
            <a:ext cx="764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Y =</a:t>
            </a:r>
          </a:p>
        </p:txBody>
      </p:sp>
      <p:sp>
        <p:nvSpPr>
          <p:cNvPr id="705" name="Shape 705"/>
          <p:cNvSpPr/>
          <p:nvPr/>
        </p:nvSpPr>
        <p:spPr>
          <a:xfrm rot="10800000">
            <a:off x="4942575" y="4404480"/>
            <a:ext cx="147600" cy="5727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06" name="Shape 706"/>
          <p:cNvSpPr/>
          <p:nvPr/>
        </p:nvSpPr>
        <p:spPr>
          <a:xfrm>
            <a:off x="7990575" y="4404480"/>
            <a:ext cx="147600" cy="5727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aphicFrame>
        <p:nvGraphicFramePr>
          <p:cNvPr id="707" name="Shape 707"/>
          <p:cNvGraphicFramePr/>
          <p:nvPr/>
        </p:nvGraphicFramePr>
        <p:xfrm>
          <a:off x="5018775" y="4517512"/>
          <a:ext cx="31253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8" name="Shape 708"/>
          <p:cNvSpPr txBox="1"/>
          <p:nvPr/>
        </p:nvSpPr>
        <p:spPr>
          <a:xfrm>
            <a:off x="50651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i=1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55985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i=2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62081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i=3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68177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i=4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74273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i=5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5295200" y="5196775"/>
            <a:ext cx="3482050" cy="456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이면 </a:t>
            </a:r>
            <a:r>
              <a:rPr lang="e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Blu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이면 Red</a:t>
            </a:r>
          </a:p>
        </p:txBody>
      </p:sp>
      <p:sp>
        <p:nvSpPr>
          <p:cNvPr id="715" name="Shape 715"/>
          <p:cNvSpPr/>
          <p:nvPr/>
        </p:nvSpPr>
        <p:spPr>
          <a:xfrm>
            <a:off x="5067300" y="2377950"/>
            <a:ext cx="306900" cy="30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6210300" y="2377950"/>
            <a:ext cx="306900" cy="30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6819900" y="2377950"/>
            <a:ext cx="306900" cy="30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8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71744" y="228784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 생성 알고리즘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7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43608" y="1156682"/>
            <a:ext cx="6534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1) </a:t>
            </a:r>
            <a:r>
              <a:rPr lang="ko-KR" altLang="en-US" sz="2400" dirty="0" smtClean="0"/>
              <a:t>중복을 허용하여 랜덤하게 데이터를 뽑는다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79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5" name="Shape 725"/>
          <p:cNvCxnSpPr/>
          <p:nvPr/>
        </p:nvCxnSpPr>
        <p:spPr>
          <a:xfrm rot="10800000">
            <a:off x="1203025" y="2284500"/>
            <a:ext cx="0" cy="17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6" name="Shape 726"/>
          <p:cNvCxnSpPr/>
          <p:nvPr/>
        </p:nvCxnSpPr>
        <p:spPr>
          <a:xfrm>
            <a:off x="1114500" y="3902500"/>
            <a:ext cx="191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7" name="Shape 727"/>
          <p:cNvCxnSpPr/>
          <p:nvPr/>
        </p:nvCxnSpPr>
        <p:spPr>
          <a:xfrm flipH="1">
            <a:off x="389050" y="3833675"/>
            <a:ext cx="846600" cy="12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8" name="Shape 728"/>
          <p:cNvSpPr txBox="1"/>
          <p:nvPr/>
        </p:nvSpPr>
        <p:spPr>
          <a:xfrm>
            <a:off x="3048825" y="367172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J2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153225" y="504332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J1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991425" y="191912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J3</a:t>
            </a:r>
          </a:p>
        </p:txBody>
      </p:sp>
      <p:sp>
        <p:nvSpPr>
          <p:cNvPr id="731" name="Shape 731"/>
          <p:cNvSpPr/>
          <p:nvPr/>
        </p:nvSpPr>
        <p:spPr>
          <a:xfrm>
            <a:off x="900425" y="3229800"/>
            <a:ext cx="147600" cy="1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576825" y="3001200"/>
            <a:ext cx="147600" cy="1476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3" name="Shape 733"/>
          <p:cNvSpPr txBox="1"/>
          <p:nvPr/>
        </p:nvSpPr>
        <p:spPr>
          <a:xfrm>
            <a:off x="806125" y="30325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i1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2482525" y="27277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i2</a:t>
            </a:r>
          </a:p>
        </p:txBody>
      </p:sp>
      <p:sp>
        <p:nvSpPr>
          <p:cNvPr id="735" name="Shape 735"/>
          <p:cNvSpPr/>
          <p:nvPr/>
        </p:nvSpPr>
        <p:spPr>
          <a:xfrm>
            <a:off x="1662425" y="2620200"/>
            <a:ext cx="147600" cy="1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6" name="Shape 736"/>
          <p:cNvSpPr txBox="1"/>
          <p:nvPr/>
        </p:nvSpPr>
        <p:spPr>
          <a:xfrm>
            <a:off x="1568125" y="23467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i3</a:t>
            </a:r>
          </a:p>
        </p:txBody>
      </p:sp>
      <p:sp>
        <p:nvSpPr>
          <p:cNvPr id="737" name="Shape 737"/>
          <p:cNvSpPr/>
          <p:nvPr/>
        </p:nvSpPr>
        <p:spPr>
          <a:xfrm>
            <a:off x="2424425" y="4982400"/>
            <a:ext cx="147600" cy="1476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8" name="Shape 738"/>
          <p:cNvSpPr txBox="1"/>
          <p:nvPr/>
        </p:nvSpPr>
        <p:spPr>
          <a:xfrm>
            <a:off x="2330125" y="47089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i4</a:t>
            </a:r>
          </a:p>
        </p:txBody>
      </p:sp>
      <p:sp>
        <p:nvSpPr>
          <p:cNvPr id="739" name="Shape 739"/>
          <p:cNvSpPr/>
          <p:nvPr/>
        </p:nvSpPr>
        <p:spPr>
          <a:xfrm>
            <a:off x="1814825" y="4296600"/>
            <a:ext cx="147600" cy="1476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40" name="Shape 740"/>
          <p:cNvSpPr txBox="1"/>
          <p:nvPr/>
        </p:nvSpPr>
        <p:spPr>
          <a:xfrm>
            <a:off x="1720525" y="4023125"/>
            <a:ext cx="382500" cy="2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i5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4235225" y="2864850"/>
            <a:ext cx="764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X =</a:t>
            </a:r>
          </a:p>
        </p:txBody>
      </p:sp>
      <p:sp>
        <p:nvSpPr>
          <p:cNvPr id="742" name="Shape 742"/>
          <p:cNvSpPr/>
          <p:nvPr/>
        </p:nvSpPr>
        <p:spPr>
          <a:xfrm>
            <a:off x="7990575" y="2362075"/>
            <a:ext cx="147600" cy="17712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43" name="Shape 743"/>
          <p:cNvSpPr/>
          <p:nvPr/>
        </p:nvSpPr>
        <p:spPr>
          <a:xfrm rot="10800000">
            <a:off x="4942575" y="2362075"/>
            <a:ext cx="147600" cy="17712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aphicFrame>
        <p:nvGraphicFramePr>
          <p:cNvPr id="744" name="Shape 744"/>
          <p:cNvGraphicFramePr/>
          <p:nvPr/>
        </p:nvGraphicFramePr>
        <p:xfrm>
          <a:off x="5110975" y="2628900"/>
          <a:ext cx="2928125" cy="1371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5" name="Shape 745"/>
          <p:cNvSpPr txBox="1"/>
          <p:nvPr/>
        </p:nvSpPr>
        <p:spPr>
          <a:xfrm>
            <a:off x="4857625" y="1831675"/>
            <a:ext cx="2047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Original Data Set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50651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i=1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5985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i=2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62081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i=3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8177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i=4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427300" y="2359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i=5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4912700" y="26646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j=1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4912700" y="30456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j=2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4912700" y="34266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j=3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4235225" y="4444200"/>
            <a:ext cx="764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Y =</a:t>
            </a:r>
          </a:p>
        </p:txBody>
      </p:sp>
      <p:sp>
        <p:nvSpPr>
          <p:cNvPr id="755" name="Shape 755"/>
          <p:cNvSpPr/>
          <p:nvPr/>
        </p:nvSpPr>
        <p:spPr>
          <a:xfrm rot="10800000">
            <a:off x="4942575" y="4404480"/>
            <a:ext cx="147600" cy="5727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7990575" y="4404480"/>
            <a:ext cx="147600" cy="5727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aphicFrame>
        <p:nvGraphicFramePr>
          <p:cNvPr id="757" name="Shape 757"/>
          <p:cNvGraphicFramePr/>
          <p:nvPr/>
        </p:nvGraphicFramePr>
        <p:xfrm>
          <a:off x="5018775" y="4517512"/>
          <a:ext cx="31253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8" name="Shape 758"/>
          <p:cNvSpPr txBox="1"/>
          <p:nvPr/>
        </p:nvSpPr>
        <p:spPr>
          <a:xfrm>
            <a:off x="50651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i=1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55985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i=2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62081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i=3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68177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i=4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7427300" y="4264875"/>
            <a:ext cx="3825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FF0000"/>
                </a:solidFill>
              </a:rPr>
              <a:t>i=5</a:t>
            </a:r>
          </a:p>
        </p:txBody>
      </p:sp>
      <p:sp>
        <p:nvSpPr>
          <p:cNvPr id="764" name="Shape 764"/>
          <p:cNvSpPr/>
          <p:nvPr/>
        </p:nvSpPr>
        <p:spPr>
          <a:xfrm>
            <a:off x="4914900" y="3063750"/>
            <a:ext cx="306900" cy="30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4914900" y="3444750"/>
            <a:ext cx="306900" cy="30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5067300" y="2377950"/>
            <a:ext cx="306900" cy="30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8" name="Shape 768"/>
          <p:cNvSpPr/>
          <p:nvPr/>
        </p:nvSpPr>
        <p:spPr>
          <a:xfrm>
            <a:off x="6210300" y="2377950"/>
            <a:ext cx="306900" cy="30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6819900" y="2377950"/>
            <a:ext cx="306900" cy="306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50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2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71744" y="228784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 생성 알고리즘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9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43608" y="1156682"/>
            <a:ext cx="6587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/>
              <a:t>2) </a:t>
            </a:r>
            <a:r>
              <a:rPr lang="ko-KR" altLang="en-US" sz="2400" dirty="0" smtClean="0"/>
              <a:t>중복을 허용하여 </a:t>
            </a:r>
            <a:r>
              <a:rPr lang="en" sz="2400" dirty="0" err="1" smtClean="0"/>
              <a:t>랜덤하게</a:t>
            </a:r>
            <a:r>
              <a:rPr lang="en" sz="2400" dirty="0" smtClean="0"/>
              <a:t> feature</a:t>
            </a:r>
            <a:r>
              <a:rPr lang="ko-KR" altLang="en-US" sz="2400" dirty="0" smtClean="0"/>
              <a:t>를</a:t>
            </a:r>
            <a:r>
              <a:rPr lang="en" sz="2400" dirty="0" smtClean="0"/>
              <a:t> </a:t>
            </a:r>
            <a:r>
              <a:rPr lang="en" sz="2400" dirty="0" err="1"/>
              <a:t>뽑는다</a:t>
            </a:r>
            <a:endParaRPr lang="en" sz="2400" dirty="0"/>
          </a:p>
        </p:txBody>
      </p:sp>
      <p:sp>
        <p:nvSpPr>
          <p:cNvPr id="71" name="Shape 713"/>
          <p:cNvSpPr txBox="1"/>
          <p:nvPr/>
        </p:nvSpPr>
        <p:spPr>
          <a:xfrm>
            <a:off x="5295200" y="5196775"/>
            <a:ext cx="3482050" cy="456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이면 </a:t>
            </a:r>
            <a:r>
              <a:rPr lang="e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Blu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이면 Red</a:t>
            </a:r>
          </a:p>
        </p:txBody>
      </p:sp>
    </p:spTree>
    <p:extLst>
      <p:ext uri="{BB962C8B-B14F-4D97-AF65-F5344CB8AC3E}">
        <p14:creationId xmlns:p14="http://schemas.microsoft.com/office/powerpoint/2010/main" val="745898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/>
        </p:nvSpPr>
        <p:spPr>
          <a:xfrm>
            <a:off x="179512" y="1948714"/>
            <a:ext cx="8856984" cy="3374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500" dirty="0" err="1"/>
              <a:t>데이터를</a:t>
            </a:r>
            <a:r>
              <a:rPr lang="en" sz="2500" dirty="0"/>
              <a:t> </a:t>
            </a:r>
            <a:r>
              <a:rPr lang="en" sz="2500" dirty="0" err="1"/>
              <a:t>균등</a:t>
            </a:r>
            <a:r>
              <a:rPr lang="en" sz="2500" dirty="0"/>
              <a:t> </a:t>
            </a:r>
            <a:r>
              <a:rPr lang="en" sz="2500" dirty="0" err="1"/>
              <a:t>랜덤하게</a:t>
            </a:r>
            <a:r>
              <a:rPr lang="en" sz="2500" dirty="0"/>
              <a:t> </a:t>
            </a:r>
            <a:r>
              <a:rPr lang="en" sz="2500" dirty="0" err="1"/>
              <a:t>추출해</a:t>
            </a:r>
            <a:r>
              <a:rPr lang="en" sz="2500" dirty="0"/>
              <a:t> </a:t>
            </a:r>
            <a:r>
              <a:rPr lang="en" sz="2500" dirty="0" err="1"/>
              <a:t>데이터셋을</a:t>
            </a:r>
            <a:r>
              <a:rPr lang="en" sz="2500" dirty="0"/>
              <a:t> </a:t>
            </a:r>
            <a:r>
              <a:rPr lang="en" sz="2500" dirty="0" err="1"/>
              <a:t>만들고</a:t>
            </a:r>
            <a:r>
              <a:rPr lang="en" sz="2500" dirty="0"/>
              <a:t>, </a:t>
            </a:r>
            <a:r>
              <a:rPr lang="en" sz="2500" dirty="0" err="1"/>
              <a:t>그</a:t>
            </a:r>
            <a:r>
              <a:rPr lang="en" sz="2500" dirty="0"/>
              <a:t> </a:t>
            </a:r>
            <a:r>
              <a:rPr lang="en" sz="2500" dirty="0" err="1"/>
              <a:t>데이터셋을</a:t>
            </a:r>
            <a:r>
              <a:rPr lang="en" sz="2500" dirty="0"/>
              <a:t> </a:t>
            </a:r>
            <a:r>
              <a:rPr lang="en" sz="2500" dirty="0" err="1"/>
              <a:t>훈련하여</a:t>
            </a:r>
            <a:r>
              <a:rPr lang="en" sz="2500" dirty="0"/>
              <a:t> </a:t>
            </a:r>
            <a:r>
              <a:rPr lang="en" sz="2500" dirty="0" err="1"/>
              <a:t>다른</a:t>
            </a:r>
            <a:r>
              <a:rPr lang="en" sz="2500" dirty="0"/>
              <a:t> </a:t>
            </a:r>
            <a:r>
              <a:rPr lang="en" sz="2500" dirty="0" err="1"/>
              <a:t>모델을</a:t>
            </a:r>
            <a:r>
              <a:rPr lang="en" sz="2500" dirty="0"/>
              <a:t> </a:t>
            </a:r>
            <a:r>
              <a:rPr lang="en" sz="2500" dirty="0" err="1"/>
              <a:t>만드는</a:t>
            </a:r>
            <a:r>
              <a:rPr lang="en" sz="2500" dirty="0"/>
              <a:t> </a:t>
            </a:r>
            <a:r>
              <a:rPr lang="en" sz="2500" dirty="0" err="1"/>
              <a:t>것</a:t>
            </a:r>
            <a:r>
              <a:rPr lang="en" sz="2500" dirty="0" smtClean="0"/>
              <a:t>.</a:t>
            </a:r>
            <a:r>
              <a:rPr lang="ko-KR" altLang="en-US" sz="2500" dirty="0" smtClean="0"/>
              <a:t> </a:t>
            </a:r>
            <a:endParaRPr lang="en-US" altLang="ko-KR" sz="2500" dirty="0" smtClean="0"/>
          </a:p>
          <a:p>
            <a:pPr algn="ctr"/>
            <a:endParaRPr lang="en-US" altLang="ko-KR" sz="2500" dirty="0" smtClean="0"/>
          </a:p>
          <a:p>
            <a:pPr algn="ctr"/>
            <a:r>
              <a:rPr lang="en" dirty="0" err="1" smtClean="0"/>
              <a:t>다른</a:t>
            </a:r>
            <a:r>
              <a:rPr lang="en" dirty="0" smtClean="0"/>
              <a:t> </a:t>
            </a:r>
            <a:r>
              <a:rPr lang="en" dirty="0" err="1" smtClean="0"/>
              <a:t>데이터</a:t>
            </a:r>
            <a:r>
              <a:rPr lang="ko-KR" altLang="en-US" dirty="0" smtClean="0"/>
              <a:t>를 사용하여 모델을 만들면 완전히 </a:t>
            </a:r>
            <a:r>
              <a:rPr lang="en" dirty="0" err="1" smtClean="0"/>
              <a:t>다른</a:t>
            </a:r>
            <a:r>
              <a:rPr lang="en" dirty="0" smtClean="0"/>
              <a:t> </a:t>
            </a:r>
            <a:r>
              <a:rPr lang="en" dirty="0" err="1"/>
              <a:t>모델이</a:t>
            </a:r>
            <a:r>
              <a:rPr lang="en" dirty="0"/>
              <a:t> </a:t>
            </a:r>
            <a:r>
              <a:rPr lang="en" dirty="0" err="1" smtClean="0"/>
              <a:t>나</a:t>
            </a:r>
            <a:r>
              <a:rPr lang="ko-KR" altLang="en-US" dirty="0" smtClean="0"/>
              <a:t>오게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en-US" altLang="ko-KR" u="sng" dirty="0" smtClean="0"/>
              <a:t>Correlation</a:t>
            </a:r>
            <a:r>
              <a:rPr lang="ko-KR" altLang="en-US" u="sng" dirty="0" smtClean="0"/>
              <a:t>이 거의 없다</a:t>
            </a:r>
            <a:endParaRPr lang="en" dirty="0"/>
          </a:p>
          <a:p>
            <a:pPr algn="ctr"/>
            <a:endParaRPr dirty="0"/>
          </a:p>
          <a:p>
            <a:pPr algn="ctr"/>
            <a:r>
              <a:rPr lang="en" dirty="0"/>
              <a:t>-&gt; </a:t>
            </a:r>
            <a:r>
              <a:rPr lang="en" dirty="0" err="1"/>
              <a:t>좋은</a:t>
            </a:r>
            <a:r>
              <a:rPr lang="en" dirty="0"/>
              <a:t> </a:t>
            </a:r>
            <a:r>
              <a:rPr lang="en" dirty="0" err="1"/>
              <a:t>parameter를</a:t>
            </a:r>
            <a:r>
              <a:rPr lang="en" dirty="0"/>
              <a:t> </a:t>
            </a:r>
            <a:r>
              <a:rPr lang="en" dirty="0" err="1"/>
              <a:t>추정하는</a:t>
            </a:r>
            <a:r>
              <a:rPr lang="en" dirty="0"/>
              <a:t> </a:t>
            </a:r>
            <a:r>
              <a:rPr lang="en" dirty="0" err="1"/>
              <a:t>테크닉으로</a:t>
            </a:r>
            <a:r>
              <a:rPr lang="en" dirty="0"/>
              <a:t> </a:t>
            </a:r>
            <a:r>
              <a:rPr lang="en" dirty="0" err="1"/>
              <a:t>머신러닝에서</a:t>
            </a:r>
            <a:r>
              <a:rPr lang="en" dirty="0"/>
              <a:t> </a:t>
            </a:r>
            <a:r>
              <a:rPr lang="en" dirty="0" err="1"/>
              <a:t>많이</a:t>
            </a:r>
            <a:r>
              <a:rPr lang="en" dirty="0"/>
              <a:t> </a:t>
            </a:r>
            <a:r>
              <a:rPr lang="en" dirty="0" err="1"/>
              <a:t>씀</a:t>
            </a:r>
            <a:r>
              <a:rPr lang="en" dirty="0"/>
              <a:t>. </a:t>
            </a:r>
            <a:endParaRPr lang="ko-KR" altLang="en-US" dirty="0" smtClean="0"/>
          </a:p>
          <a:p>
            <a:pPr algn="ctr"/>
            <a:r>
              <a:rPr lang="en" dirty="0" err="1" smtClean="0"/>
              <a:t>원래</a:t>
            </a:r>
            <a:r>
              <a:rPr lang="en" dirty="0" smtClean="0"/>
              <a:t> </a:t>
            </a:r>
            <a:r>
              <a:rPr lang="en" dirty="0" err="1"/>
              <a:t>만든</a:t>
            </a:r>
            <a:r>
              <a:rPr lang="en" dirty="0"/>
              <a:t> </a:t>
            </a:r>
            <a:r>
              <a:rPr lang="en" dirty="0" err="1"/>
              <a:t>모델과</a:t>
            </a:r>
            <a:r>
              <a:rPr lang="en" dirty="0"/>
              <a:t> </a:t>
            </a:r>
            <a:r>
              <a:rPr lang="en" dirty="0" err="1"/>
              <a:t>parameter가</a:t>
            </a:r>
            <a:r>
              <a:rPr lang="en" dirty="0"/>
              <a:t> </a:t>
            </a:r>
            <a:r>
              <a:rPr lang="en" dirty="0" err="1"/>
              <a:t>괜찮은지</a:t>
            </a:r>
            <a:r>
              <a:rPr lang="en" dirty="0"/>
              <a:t> </a:t>
            </a:r>
            <a:r>
              <a:rPr lang="en" dirty="0" err="1"/>
              <a:t>확신할</a:t>
            </a:r>
            <a:r>
              <a:rPr lang="en" dirty="0"/>
              <a:t> </a:t>
            </a:r>
            <a:r>
              <a:rPr lang="en" dirty="0" err="1"/>
              <a:t>수</a:t>
            </a:r>
            <a:r>
              <a:rPr lang="en" dirty="0"/>
              <a:t> </a:t>
            </a:r>
            <a:r>
              <a:rPr lang="en" dirty="0" err="1"/>
              <a:t>있게</a:t>
            </a:r>
            <a:r>
              <a:rPr lang="en" dirty="0"/>
              <a:t> </a:t>
            </a:r>
            <a:r>
              <a:rPr lang="en" dirty="0" err="1"/>
              <a:t>해줌</a:t>
            </a:r>
            <a:r>
              <a:rPr lang="en" dirty="0"/>
              <a:t>. </a:t>
            </a:r>
          </a:p>
          <a:p>
            <a:pPr algn="ctr"/>
            <a:endParaRPr lang="ko-KR" altLang="en-US" dirty="0" smtClean="0"/>
          </a:p>
          <a:p>
            <a:pPr algn="ctr"/>
            <a:endParaRPr dirty="0"/>
          </a:p>
          <a:p>
            <a:pPr marL="457200" indent="-228600" algn="ctr">
              <a:buAutoNum type="arabicParenBoth"/>
            </a:pPr>
            <a:r>
              <a:rPr lang="ko-KR" altLang="en-US" dirty="0" smtClean="0"/>
              <a:t> </a:t>
            </a:r>
            <a:r>
              <a:rPr lang="en" dirty="0" err="1" smtClean="0"/>
              <a:t>복잡성</a:t>
            </a:r>
            <a:r>
              <a:rPr lang="en" dirty="0"/>
              <a:t>(complexity)</a:t>
            </a:r>
            <a:r>
              <a:rPr lang="en" dirty="0" err="1"/>
              <a:t>를</a:t>
            </a:r>
            <a:r>
              <a:rPr lang="en" dirty="0"/>
              <a:t> </a:t>
            </a:r>
            <a:r>
              <a:rPr lang="en" dirty="0" err="1"/>
              <a:t>제어할</a:t>
            </a:r>
            <a:r>
              <a:rPr lang="en" dirty="0"/>
              <a:t> </a:t>
            </a:r>
            <a:r>
              <a:rPr lang="en" dirty="0" err="1"/>
              <a:t>수</a:t>
            </a:r>
            <a:r>
              <a:rPr lang="en" dirty="0"/>
              <a:t> </a:t>
            </a:r>
            <a:r>
              <a:rPr lang="en" dirty="0" err="1"/>
              <a:t>있음</a:t>
            </a:r>
            <a:r>
              <a:rPr lang="en" dirty="0"/>
              <a:t> - </a:t>
            </a:r>
            <a:r>
              <a:rPr lang="en" dirty="0" err="1"/>
              <a:t>몇개의</a:t>
            </a:r>
            <a:r>
              <a:rPr lang="en" dirty="0"/>
              <a:t> </a:t>
            </a:r>
            <a:r>
              <a:rPr lang="en" dirty="0" err="1"/>
              <a:t>데이터를</a:t>
            </a:r>
            <a:r>
              <a:rPr lang="en" dirty="0"/>
              <a:t> </a:t>
            </a:r>
            <a:r>
              <a:rPr lang="en" dirty="0" err="1"/>
              <a:t>뽑을지</a:t>
            </a:r>
            <a:r>
              <a:rPr lang="en" dirty="0"/>
              <a:t> </a:t>
            </a:r>
            <a:r>
              <a:rPr lang="en" dirty="0" err="1"/>
              <a:t>정할</a:t>
            </a:r>
            <a:r>
              <a:rPr lang="en" dirty="0"/>
              <a:t> </a:t>
            </a:r>
            <a:r>
              <a:rPr lang="en" dirty="0" err="1"/>
              <a:t>수</a:t>
            </a:r>
            <a:r>
              <a:rPr lang="en" dirty="0"/>
              <a:t> </a:t>
            </a:r>
            <a:r>
              <a:rPr lang="en" dirty="0" err="1" smtClean="0"/>
              <a:t>있음</a:t>
            </a:r>
            <a:endParaRPr lang="ko-KR" altLang="en-US" dirty="0" smtClean="0"/>
          </a:p>
          <a:p>
            <a:pPr marL="457200" indent="-228600" algn="ctr">
              <a:buAutoNum type="arabicParenBoth"/>
            </a:pPr>
            <a:endParaRPr lang="en" dirty="0"/>
          </a:p>
          <a:p>
            <a:pPr marL="457200" indent="-228600" algn="ctr">
              <a:buAutoNum type="arabicParenBoth"/>
            </a:pPr>
            <a:r>
              <a:rPr lang="ko-KR" altLang="en-US" dirty="0" smtClean="0"/>
              <a:t> </a:t>
            </a:r>
            <a:r>
              <a:rPr lang="en" dirty="0" err="1" smtClean="0"/>
              <a:t>통계학자들이</a:t>
            </a:r>
            <a:r>
              <a:rPr lang="en" dirty="0" smtClean="0"/>
              <a:t> </a:t>
            </a:r>
            <a:r>
              <a:rPr lang="en" dirty="0"/>
              <a:t>cross </a:t>
            </a:r>
            <a:r>
              <a:rPr lang="en" dirty="0" smtClean="0"/>
              <a:t>validation</a:t>
            </a:r>
            <a:r>
              <a:rPr lang="ko-KR" altLang="en-US" dirty="0" smtClean="0"/>
              <a:t> 방식 대신</a:t>
            </a:r>
            <a:r>
              <a:rPr lang="en" dirty="0" smtClean="0"/>
              <a:t> </a:t>
            </a:r>
            <a:r>
              <a:rPr lang="ko-KR" altLang="en-US" dirty="0" smtClean="0"/>
              <a:t>많이</a:t>
            </a:r>
            <a:r>
              <a:rPr lang="en" dirty="0" smtClean="0"/>
              <a:t> </a:t>
            </a:r>
            <a:r>
              <a:rPr lang="ko-KR" altLang="en-US" dirty="0" smtClean="0"/>
              <a:t>쓰는 방법</a:t>
            </a:r>
            <a:endParaRPr lang="en" dirty="0"/>
          </a:p>
          <a:p>
            <a:pPr algn="ctr"/>
            <a:endParaRPr dirty="0"/>
          </a:p>
          <a:p>
            <a:pPr algn="ctr"/>
            <a:endParaRPr dirty="0"/>
          </a:p>
        </p:txBody>
      </p:sp>
      <p:cxnSp>
        <p:nvCxnSpPr>
          <p:cNvPr id="7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9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1744" y="228784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 생성 알고리즘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3608" y="115668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 err="1"/>
              <a:t>Bootstraping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420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611560" y="1772816"/>
            <a:ext cx="8064896" cy="469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[1] </a:t>
            </a:r>
            <a:r>
              <a:rPr lang="en" sz="2400" dirty="0" err="1"/>
              <a:t>랜덤</a:t>
            </a:r>
            <a:r>
              <a:rPr lang="en" sz="2400" dirty="0"/>
              <a:t> </a:t>
            </a:r>
            <a:r>
              <a:rPr lang="en" sz="2400" dirty="0" err="1"/>
              <a:t>트리를</a:t>
            </a:r>
            <a:r>
              <a:rPr lang="en" sz="2400" dirty="0"/>
              <a:t> </a:t>
            </a:r>
            <a:r>
              <a:rPr lang="en" sz="2400" dirty="0" err="1"/>
              <a:t>기른다</a:t>
            </a:r>
            <a:r>
              <a:rPr lang="en" sz="2400" dirty="0"/>
              <a:t> (</a:t>
            </a:r>
            <a:r>
              <a:rPr lang="en" sz="2400" dirty="0" smtClean="0"/>
              <a:t>Tb</a:t>
            </a:r>
            <a:r>
              <a:rPr lang="en" sz="2400" baseline="-25000" dirty="0" smtClean="0"/>
              <a:t>1</a:t>
            </a:r>
            <a:r>
              <a:rPr lang="en" sz="2400" dirty="0" smtClean="0"/>
              <a:t>)</a:t>
            </a:r>
            <a:endParaRPr lang="en" sz="2400" dirty="0"/>
          </a:p>
          <a:p>
            <a:endParaRPr dirty="0"/>
          </a:p>
          <a:p>
            <a:pPr marL="457200" indent="-228600">
              <a:buAutoNum type="arabicParenR"/>
            </a:pPr>
            <a:r>
              <a:rPr lang="en" sz="2000" dirty="0" err="1"/>
              <a:t>사이즈</a:t>
            </a:r>
            <a:r>
              <a:rPr lang="en" sz="2000" dirty="0"/>
              <a:t> N </a:t>
            </a:r>
            <a:r>
              <a:rPr lang="en" sz="2000" dirty="0" err="1"/>
              <a:t>의</a:t>
            </a:r>
            <a:r>
              <a:rPr lang="en" sz="2000" dirty="0"/>
              <a:t> bootstrap </a:t>
            </a:r>
            <a:r>
              <a:rPr lang="en" sz="2000" dirty="0" err="1"/>
              <a:t>샘플</a:t>
            </a:r>
            <a:r>
              <a:rPr lang="en" sz="2000" dirty="0"/>
              <a:t> </a:t>
            </a:r>
            <a:r>
              <a:rPr lang="en" sz="2000" dirty="0" err="1"/>
              <a:t>데이터를</a:t>
            </a:r>
            <a:r>
              <a:rPr lang="en" sz="2000" dirty="0"/>
              <a:t> </a:t>
            </a:r>
            <a:r>
              <a:rPr lang="en" sz="2000" dirty="0" err="1"/>
              <a:t>랜덤하게</a:t>
            </a:r>
            <a:r>
              <a:rPr lang="en" sz="2000" dirty="0"/>
              <a:t> </a:t>
            </a:r>
            <a:r>
              <a:rPr lang="en" sz="2000" dirty="0" err="1"/>
              <a:t>뽑아</a:t>
            </a:r>
            <a:r>
              <a:rPr lang="en" sz="2000" dirty="0"/>
              <a:t> (</a:t>
            </a:r>
            <a:r>
              <a:rPr lang="en" sz="2000" dirty="0" err="1"/>
              <a:t>z개</a:t>
            </a:r>
            <a:r>
              <a:rPr lang="en" sz="2000" dirty="0"/>
              <a:t>) training </a:t>
            </a:r>
            <a:r>
              <a:rPr lang="en" sz="2000" dirty="0" err="1"/>
              <a:t>data로</a:t>
            </a:r>
            <a:r>
              <a:rPr lang="en" sz="2000" dirty="0"/>
              <a:t> </a:t>
            </a:r>
            <a:r>
              <a:rPr lang="en" sz="2000" dirty="0" err="1"/>
              <a:t>설정한다</a:t>
            </a:r>
            <a:r>
              <a:rPr lang="en" sz="2000" dirty="0"/>
              <a:t> (</a:t>
            </a:r>
            <a:r>
              <a:rPr lang="en" sz="2000" dirty="0" err="1"/>
              <a:t>앞에서</a:t>
            </a:r>
            <a:r>
              <a:rPr lang="en" sz="2000" dirty="0"/>
              <a:t> N = 5, z = 3)</a:t>
            </a:r>
          </a:p>
          <a:p>
            <a:pPr marL="457200" indent="-228600">
              <a:buAutoNum type="arabicParenR"/>
            </a:pPr>
            <a:r>
              <a:rPr lang="en" sz="2000" dirty="0" err="1"/>
              <a:t>P개의</a:t>
            </a:r>
            <a:r>
              <a:rPr lang="en" sz="2000" dirty="0"/>
              <a:t> feature(parameter, </a:t>
            </a:r>
            <a:r>
              <a:rPr lang="en" sz="2000" dirty="0" err="1"/>
              <a:t>변수</a:t>
            </a:r>
            <a:r>
              <a:rPr lang="en" sz="2000" dirty="0"/>
              <a:t>)</a:t>
            </a:r>
            <a:r>
              <a:rPr lang="en" sz="2000" dirty="0" err="1"/>
              <a:t>중에</a:t>
            </a:r>
            <a:r>
              <a:rPr lang="en" sz="2000" dirty="0"/>
              <a:t> </a:t>
            </a:r>
            <a:r>
              <a:rPr lang="en" sz="2000" dirty="0" err="1"/>
              <a:t>m개의</a:t>
            </a:r>
            <a:r>
              <a:rPr lang="en" sz="2000" dirty="0"/>
              <a:t> </a:t>
            </a:r>
            <a:r>
              <a:rPr lang="en" sz="2000" dirty="0" err="1"/>
              <a:t>변수를</a:t>
            </a:r>
            <a:r>
              <a:rPr lang="en" sz="2000" dirty="0"/>
              <a:t> </a:t>
            </a:r>
            <a:r>
              <a:rPr lang="en" sz="2000" dirty="0" err="1"/>
              <a:t>랜덤하게</a:t>
            </a:r>
            <a:r>
              <a:rPr lang="en" sz="2000" dirty="0"/>
              <a:t> </a:t>
            </a:r>
            <a:r>
              <a:rPr lang="en" sz="2000" dirty="0" err="1"/>
              <a:t>뽑아</a:t>
            </a:r>
            <a:r>
              <a:rPr lang="en" sz="2000" dirty="0"/>
              <a:t> split </a:t>
            </a:r>
            <a:r>
              <a:rPr lang="en" sz="2000" dirty="0" err="1"/>
              <a:t>point를</a:t>
            </a:r>
            <a:r>
              <a:rPr lang="en" sz="2000" dirty="0"/>
              <a:t> </a:t>
            </a:r>
            <a:r>
              <a:rPr lang="en" sz="2000" dirty="0" err="1"/>
              <a:t>정한다</a:t>
            </a:r>
            <a:r>
              <a:rPr lang="en" sz="2000" dirty="0"/>
              <a:t>. </a:t>
            </a:r>
            <a:endParaRPr lang="ko-KR" altLang="en-US" sz="2000" dirty="0" smtClean="0"/>
          </a:p>
          <a:p>
            <a:pPr marL="457200" indent="-228600">
              <a:buAutoNum type="arabicParenR"/>
            </a:pPr>
            <a:endParaRPr lang="en" sz="2000" dirty="0"/>
          </a:p>
          <a:p>
            <a:pPr marL="228600"/>
            <a:r>
              <a:rPr lang="en" dirty="0" err="1"/>
              <a:t>여기서</a:t>
            </a:r>
            <a:r>
              <a:rPr lang="en" dirty="0"/>
              <a:t> </a:t>
            </a:r>
            <a:r>
              <a:rPr lang="en" dirty="0" err="1"/>
              <a:t>랜덤추출은</a:t>
            </a:r>
            <a:r>
              <a:rPr lang="en" dirty="0"/>
              <a:t> </a:t>
            </a:r>
            <a:r>
              <a:rPr lang="en" dirty="0" err="1"/>
              <a:t>중복을</a:t>
            </a:r>
            <a:r>
              <a:rPr lang="en" dirty="0"/>
              <a:t> </a:t>
            </a:r>
            <a:r>
              <a:rPr lang="en" dirty="0" err="1"/>
              <a:t>허용한</a:t>
            </a:r>
            <a:r>
              <a:rPr lang="en" dirty="0"/>
              <a:t> </a:t>
            </a:r>
            <a:r>
              <a:rPr lang="en" dirty="0" err="1"/>
              <a:t>무작위</a:t>
            </a:r>
            <a:r>
              <a:rPr lang="en" dirty="0"/>
              <a:t> </a:t>
            </a:r>
            <a:r>
              <a:rPr lang="en" dirty="0" err="1"/>
              <a:t>추출이다</a:t>
            </a:r>
            <a:r>
              <a:rPr lang="en" dirty="0"/>
              <a:t>. (</a:t>
            </a:r>
            <a:r>
              <a:rPr lang="en" dirty="0" err="1"/>
              <a:t>왜냐하면</a:t>
            </a:r>
            <a:r>
              <a:rPr lang="en" dirty="0"/>
              <a:t> </a:t>
            </a:r>
            <a:r>
              <a:rPr lang="en" dirty="0" err="1"/>
              <a:t>현실에서</a:t>
            </a:r>
            <a:r>
              <a:rPr lang="en" dirty="0"/>
              <a:t> </a:t>
            </a:r>
            <a:r>
              <a:rPr lang="en" dirty="0" err="1"/>
              <a:t>데이터는</a:t>
            </a:r>
            <a:r>
              <a:rPr lang="en" dirty="0"/>
              <a:t> </a:t>
            </a:r>
            <a:r>
              <a:rPr lang="en" dirty="0" err="1"/>
              <a:t>중복인</a:t>
            </a:r>
            <a:r>
              <a:rPr lang="en" dirty="0"/>
              <a:t> </a:t>
            </a:r>
            <a:r>
              <a:rPr lang="en" dirty="0" err="1"/>
              <a:t>데이터도</a:t>
            </a:r>
            <a:r>
              <a:rPr lang="en" dirty="0"/>
              <a:t> </a:t>
            </a:r>
            <a:r>
              <a:rPr lang="en" dirty="0" err="1"/>
              <a:t>많고</a:t>
            </a:r>
            <a:r>
              <a:rPr lang="en" dirty="0"/>
              <a:t> </a:t>
            </a:r>
            <a:r>
              <a:rPr lang="en" dirty="0" err="1"/>
              <a:t>중복이</a:t>
            </a:r>
            <a:r>
              <a:rPr lang="en" dirty="0"/>
              <a:t> </a:t>
            </a:r>
            <a:r>
              <a:rPr lang="en" dirty="0" err="1"/>
              <a:t>많으면</a:t>
            </a:r>
            <a:r>
              <a:rPr lang="en" dirty="0"/>
              <a:t> </a:t>
            </a:r>
            <a:r>
              <a:rPr lang="en" dirty="0" err="1"/>
              <a:t>빈도가</a:t>
            </a:r>
            <a:r>
              <a:rPr lang="en" dirty="0"/>
              <a:t> </a:t>
            </a:r>
            <a:r>
              <a:rPr lang="en" dirty="0" err="1"/>
              <a:t>높음을</a:t>
            </a:r>
            <a:r>
              <a:rPr lang="en" dirty="0"/>
              <a:t> </a:t>
            </a:r>
            <a:r>
              <a:rPr lang="en" dirty="0" err="1"/>
              <a:t>반영하기</a:t>
            </a:r>
            <a:r>
              <a:rPr lang="en" dirty="0"/>
              <a:t> </a:t>
            </a:r>
            <a:r>
              <a:rPr lang="en" dirty="0" err="1"/>
              <a:t>때문에</a:t>
            </a:r>
            <a:r>
              <a:rPr lang="en" dirty="0"/>
              <a:t> </a:t>
            </a:r>
            <a:r>
              <a:rPr lang="en" dirty="0" err="1"/>
              <a:t>어떤</a:t>
            </a:r>
            <a:r>
              <a:rPr lang="en" dirty="0"/>
              <a:t> </a:t>
            </a:r>
            <a:r>
              <a:rPr lang="en" dirty="0" err="1"/>
              <a:t>feature나</a:t>
            </a:r>
            <a:r>
              <a:rPr lang="en" dirty="0"/>
              <a:t> </a:t>
            </a:r>
            <a:r>
              <a:rPr lang="en" dirty="0" err="1"/>
              <a:t>분류나</a:t>
            </a:r>
            <a:r>
              <a:rPr lang="en" dirty="0"/>
              <a:t> </a:t>
            </a:r>
            <a:r>
              <a:rPr lang="en" dirty="0" err="1"/>
              <a:t>예측이</a:t>
            </a:r>
            <a:r>
              <a:rPr lang="en" dirty="0"/>
              <a:t> </a:t>
            </a:r>
            <a:r>
              <a:rPr lang="en" dirty="0" err="1"/>
              <a:t>많이</a:t>
            </a:r>
            <a:r>
              <a:rPr lang="en" dirty="0"/>
              <a:t> </a:t>
            </a:r>
            <a:r>
              <a:rPr lang="en" dirty="0" err="1"/>
              <a:t>나오는지와</a:t>
            </a:r>
            <a:r>
              <a:rPr lang="en" dirty="0"/>
              <a:t> </a:t>
            </a:r>
            <a:r>
              <a:rPr lang="en" dirty="0" err="1"/>
              <a:t>같은</a:t>
            </a:r>
            <a:r>
              <a:rPr lang="en" dirty="0"/>
              <a:t> </a:t>
            </a:r>
            <a:r>
              <a:rPr lang="en" dirty="0" err="1"/>
              <a:t>것을</a:t>
            </a:r>
            <a:r>
              <a:rPr lang="en" dirty="0"/>
              <a:t> </a:t>
            </a:r>
            <a:r>
              <a:rPr lang="en" dirty="0" err="1"/>
              <a:t>자연스럽게</a:t>
            </a:r>
            <a:r>
              <a:rPr lang="en" dirty="0"/>
              <a:t> </a:t>
            </a:r>
            <a:r>
              <a:rPr lang="en" dirty="0" err="1"/>
              <a:t>반영하게</a:t>
            </a:r>
            <a:r>
              <a:rPr lang="en" dirty="0"/>
              <a:t> </a:t>
            </a:r>
            <a:r>
              <a:rPr lang="en" dirty="0" err="1"/>
              <a:t>된다</a:t>
            </a:r>
            <a:r>
              <a:rPr lang="en" dirty="0"/>
              <a:t>)  </a:t>
            </a:r>
            <a:endParaRPr lang="ko-KR" altLang="en-US" dirty="0" smtClean="0"/>
          </a:p>
          <a:p>
            <a:pPr marL="228600"/>
            <a:endParaRPr lang="en" dirty="0"/>
          </a:p>
          <a:p>
            <a:r>
              <a:rPr lang="ko-KR" altLang="en-US" dirty="0" smtClean="0"/>
              <a:t>   </a:t>
            </a:r>
            <a:r>
              <a:rPr lang="en" dirty="0" smtClean="0"/>
              <a:t>3</a:t>
            </a:r>
            <a:r>
              <a:rPr lang="en" sz="2000" dirty="0"/>
              <a:t>) Information </a:t>
            </a:r>
            <a:r>
              <a:rPr lang="en" sz="2000" dirty="0" err="1"/>
              <a:t>gain이</a:t>
            </a:r>
            <a:r>
              <a:rPr lang="en" sz="2000" dirty="0"/>
              <a:t> </a:t>
            </a:r>
            <a:r>
              <a:rPr lang="en" sz="2000" dirty="0" err="1"/>
              <a:t>가장</a:t>
            </a:r>
            <a:r>
              <a:rPr lang="en" sz="2000" dirty="0"/>
              <a:t> </a:t>
            </a:r>
            <a:r>
              <a:rPr lang="en" sz="2000" dirty="0" err="1"/>
              <a:t>큰</a:t>
            </a:r>
            <a:r>
              <a:rPr lang="en" sz="2000" dirty="0"/>
              <a:t> split </a:t>
            </a:r>
            <a:r>
              <a:rPr lang="en" sz="2000" dirty="0" err="1"/>
              <a:t>point의</a:t>
            </a:r>
            <a:r>
              <a:rPr lang="en" sz="2000" dirty="0"/>
              <a:t> </a:t>
            </a:r>
            <a:r>
              <a:rPr lang="en" sz="2000" dirty="0" err="1"/>
              <a:t>값으로</a:t>
            </a:r>
            <a:r>
              <a:rPr lang="en" sz="2000" dirty="0"/>
              <a:t> </a:t>
            </a:r>
            <a:r>
              <a:rPr lang="en" sz="2000" dirty="0" err="1"/>
              <a:t>노드를</a:t>
            </a:r>
            <a:r>
              <a:rPr lang="en" sz="2000" dirty="0"/>
              <a:t> 2개의 </a:t>
            </a:r>
            <a:r>
              <a:rPr lang="en" sz="2000" dirty="0" err="1"/>
              <a:t>자식</a:t>
            </a:r>
            <a:r>
              <a:rPr lang="en" sz="2000" dirty="0"/>
              <a:t> </a:t>
            </a:r>
            <a:r>
              <a:rPr lang="en" sz="2000" dirty="0" err="1"/>
              <a:t>노드로</a:t>
            </a:r>
            <a:r>
              <a:rPr lang="en" sz="2000" dirty="0"/>
              <a:t> </a:t>
            </a:r>
            <a:r>
              <a:rPr lang="en" sz="2000" dirty="0" err="1"/>
              <a:t>나눈다</a:t>
            </a:r>
            <a:r>
              <a:rPr lang="en" sz="2000" dirty="0"/>
              <a:t>. (</a:t>
            </a:r>
            <a:r>
              <a:rPr lang="en" sz="2000" dirty="0" err="1"/>
              <a:t>각</a:t>
            </a:r>
            <a:r>
              <a:rPr lang="en" sz="2000" dirty="0"/>
              <a:t> </a:t>
            </a:r>
            <a:r>
              <a:rPr lang="en" sz="2000" dirty="0" err="1"/>
              <a:t>노드에서</a:t>
            </a:r>
            <a:r>
              <a:rPr lang="en" sz="2000" dirty="0"/>
              <a:t> </a:t>
            </a:r>
            <a:r>
              <a:rPr lang="en" sz="2000" dirty="0" err="1"/>
              <a:t>반복</a:t>
            </a:r>
            <a:r>
              <a:rPr lang="en" sz="2000" dirty="0"/>
              <a:t>)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 생성 알고리즘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3608" y="1156682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코드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Pseudocode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02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의사결정나무란 무엇인가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744" y="228784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의사결정나무란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1040" y="2132856"/>
            <a:ext cx="419377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용어설명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노드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질문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정답을 담은 네모 상자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마지막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노드는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leaf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라고 함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err="1" smtClean="0">
                <a:latin typeface="나눔고딕" pitchFamily="50" charset="-127"/>
                <a:ea typeface="나눔고딕" pitchFamily="50" charset="-127"/>
              </a:rPr>
              <a:t>엣지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질문의 답과 다음 질문을 연결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하는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선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가지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attirbute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분류 속성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기준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세 개의 속성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(attributes_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날개유무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지느러미 유무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비행 가능 유무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사용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하여 네 개의 클래스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펭귄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돌고래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곰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fontAlgn="base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을 구분하는 모델을 만듦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  <a:p>
            <a:pPr fontAlgn="base">
              <a:buFontTx/>
              <a:buChar char="-"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1045" y="5394702"/>
            <a:ext cx="387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출처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: https://tenserflow.blog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+mn-ea"/>
                <a:hlinkClick r:id="rId2"/>
              </a:rPr>
              <a:t>링크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_x231744072" descr="EMB00002f4047c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997" y="2298358"/>
            <a:ext cx="4252863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/>
        </p:nvSpPr>
        <p:spPr>
          <a:xfrm>
            <a:off x="456375" y="1807000"/>
            <a:ext cx="8042100" cy="3618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ko-KR" sz="2500" dirty="0" smtClean="0"/>
              <a:t>[</a:t>
            </a:r>
            <a:r>
              <a:rPr lang="en-US" altLang="ko-KR" sz="2500" dirty="0"/>
              <a:t>2] </a:t>
            </a:r>
            <a:r>
              <a:rPr lang="ko-KR" altLang="en-US" sz="2500" dirty="0"/>
              <a:t>랜덤 트리를 </a:t>
            </a:r>
            <a:r>
              <a:rPr lang="en-US" altLang="ko-KR" sz="2500" dirty="0"/>
              <a:t>B</a:t>
            </a:r>
            <a:r>
              <a:rPr lang="ko-KR" altLang="en-US" sz="2500" dirty="0"/>
              <a:t>개 길러 포레스트</a:t>
            </a:r>
            <a:r>
              <a:rPr lang="en-US" altLang="ko-KR" sz="2500" dirty="0"/>
              <a:t>(</a:t>
            </a:r>
            <a:r>
              <a:rPr lang="ko-KR" altLang="en-US" sz="2500" dirty="0"/>
              <a:t>각각의 랜덤 트리들이 모여 숲</a:t>
            </a:r>
            <a:r>
              <a:rPr lang="en-US" altLang="ko-KR" sz="2500" dirty="0"/>
              <a:t>)</a:t>
            </a:r>
            <a:r>
              <a:rPr lang="ko-KR" altLang="en-US" sz="2500" dirty="0"/>
              <a:t>를 만든다</a:t>
            </a:r>
            <a:r>
              <a:rPr lang="en-US" altLang="ko-KR" sz="2500" dirty="0"/>
              <a:t>.  Tb</a:t>
            </a:r>
            <a:r>
              <a:rPr lang="en-US" altLang="ko-KR" sz="2500" baseline="-25000" dirty="0"/>
              <a:t>1</a:t>
            </a:r>
            <a:r>
              <a:rPr lang="en-US" altLang="ko-KR" sz="2500" dirty="0"/>
              <a:t>~Tb</a:t>
            </a:r>
            <a:r>
              <a:rPr lang="en-US" altLang="ko-KR" sz="2500" baseline="-25000" dirty="0"/>
              <a:t>B</a:t>
            </a:r>
            <a:r>
              <a:rPr lang="ko-KR" altLang="en-US" sz="2500" dirty="0"/>
              <a:t>개 존재 </a:t>
            </a:r>
          </a:p>
          <a:p>
            <a:endParaRPr lang="ko-KR" altLang="en-US" dirty="0" smtClean="0"/>
          </a:p>
          <a:p>
            <a:r>
              <a:rPr lang="en" sz="2500" dirty="0" smtClean="0"/>
              <a:t>[</a:t>
            </a:r>
            <a:r>
              <a:rPr lang="en" sz="2500" dirty="0"/>
              <a:t>3] </a:t>
            </a:r>
            <a:r>
              <a:rPr lang="en" sz="2500" dirty="0" err="1"/>
              <a:t>각</a:t>
            </a:r>
            <a:r>
              <a:rPr lang="en" sz="2500" dirty="0"/>
              <a:t> </a:t>
            </a:r>
            <a:r>
              <a:rPr lang="en" sz="2500" dirty="0" err="1"/>
              <a:t>트리를</a:t>
            </a:r>
            <a:r>
              <a:rPr lang="en" sz="2500" dirty="0"/>
              <a:t> </a:t>
            </a:r>
            <a:r>
              <a:rPr lang="en" sz="2500" dirty="0" err="1"/>
              <a:t>평균낸다</a:t>
            </a:r>
            <a:r>
              <a:rPr lang="en" sz="2500" dirty="0"/>
              <a:t>. (Bagging</a:t>
            </a:r>
            <a:r>
              <a:rPr lang="en" sz="2500" dirty="0" smtClean="0"/>
              <a:t>)</a:t>
            </a:r>
            <a:endParaRPr lang="en-US" sz="2500" dirty="0" smtClean="0"/>
          </a:p>
          <a:p>
            <a:endParaRPr lang="en" dirty="0"/>
          </a:p>
          <a:p>
            <a:r>
              <a:rPr lang="en" dirty="0" err="1">
                <a:solidFill>
                  <a:schemeClr val="dk1"/>
                </a:solidFill>
              </a:rPr>
              <a:t>각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트리는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완전히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다른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형태로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생겼다</a:t>
            </a:r>
            <a:r>
              <a:rPr lang="en" dirty="0">
                <a:solidFill>
                  <a:schemeClr val="dk1"/>
                </a:solidFill>
              </a:rPr>
              <a:t>. </a:t>
            </a:r>
            <a:r>
              <a:rPr lang="en" dirty="0" err="1">
                <a:solidFill>
                  <a:schemeClr val="dk1"/>
                </a:solidFill>
              </a:rPr>
              <a:t>가지들도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다르고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node도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다르다</a:t>
            </a:r>
            <a:r>
              <a:rPr lang="en" dirty="0">
                <a:solidFill>
                  <a:schemeClr val="dk1"/>
                </a:solidFill>
              </a:rPr>
              <a:t>. </a:t>
            </a:r>
            <a:r>
              <a:rPr lang="en" dirty="0" err="1">
                <a:solidFill>
                  <a:schemeClr val="dk1"/>
                </a:solidFill>
              </a:rPr>
              <a:t>그래서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트리를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평균낸다는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의미는</a:t>
            </a:r>
            <a:r>
              <a:rPr lang="en" dirty="0"/>
              <a:t> </a:t>
            </a:r>
            <a:r>
              <a:rPr lang="en" dirty="0" err="1"/>
              <a:t>새로운</a:t>
            </a:r>
            <a:r>
              <a:rPr lang="en" dirty="0"/>
              <a:t> </a:t>
            </a:r>
            <a:r>
              <a:rPr lang="en" dirty="0" err="1"/>
              <a:t>데이터셋</a:t>
            </a:r>
            <a:r>
              <a:rPr lang="en" dirty="0"/>
              <a:t> </a:t>
            </a:r>
            <a:r>
              <a:rPr lang="en" dirty="0" err="1"/>
              <a:t>v가</a:t>
            </a:r>
            <a:r>
              <a:rPr lang="en" dirty="0"/>
              <a:t> </a:t>
            </a:r>
            <a:r>
              <a:rPr lang="en" dirty="0" err="1"/>
              <a:t>들어오면</a:t>
            </a:r>
            <a:r>
              <a:rPr lang="en" dirty="0"/>
              <a:t> </a:t>
            </a:r>
            <a:r>
              <a:rPr lang="en" dirty="0" err="1"/>
              <a:t>그</a:t>
            </a:r>
            <a:r>
              <a:rPr lang="en" dirty="0"/>
              <a:t> </a:t>
            </a:r>
            <a:r>
              <a:rPr lang="en" dirty="0" err="1"/>
              <a:t>데이터셋이</a:t>
            </a:r>
            <a:r>
              <a:rPr lang="en" dirty="0"/>
              <a:t> </a:t>
            </a:r>
            <a:r>
              <a:rPr lang="en" dirty="0" err="1"/>
              <a:t>특정</a:t>
            </a:r>
            <a:r>
              <a:rPr lang="en" dirty="0"/>
              <a:t> </a:t>
            </a:r>
            <a:r>
              <a:rPr lang="en" dirty="0" err="1"/>
              <a:t>깊이</a:t>
            </a:r>
            <a:r>
              <a:rPr lang="en" dirty="0"/>
              <a:t>(depth)</a:t>
            </a:r>
            <a:r>
              <a:rPr lang="en" dirty="0" err="1"/>
              <a:t>에서</a:t>
            </a:r>
            <a:r>
              <a:rPr lang="en" dirty="0"/>
              <a:t> </a:t>
            </a:r>
            <a:r>
              <a:rPr lang="en" dirty="0" err="1"/>
              <a:t>어떤</a:t>
            </a:r>
            <a:r>
              <a:rPr lang="en" dirty="0"/>
              <a:t> </a:t>
            </a:r>
            <a:r>
              <a:rPr lang="en" dirty="0" err="1"/>
              <a:t>decision에</a:t>
            </a:r>
            <a:r>
              <a:rPr lang="en" dirty="0"/>
              <a:t> </a:t>
            </a:r>
            <a:r>
              <a:rPr lang="en" dirty="0" err="1"/>
              <a:t>있는지</a:t>
            </a:r>
            <a:r>
              <a:rPr lang="en" dirty="0"/>
              <a:t> </a:t>
            </a:r>
            <a:r>
              <a:rPr lang="en" dirty="0" err="1"/>
              <a:t>확인하고</a:t>
            </a:r>
            <a:r>
              <a:rPr lang="en" dirty="0"/>
              <a:t> </a:t>
            </a:r>
            <a:r>
              <a:rPr lang="en" dirty="0" err="1"/>
              <a:t>각각의</a:t>
            </a:r>
            <a:r>
              <a:rPr lang="en" dirty="0"/>
              <a:t> </a:t>
            </a:r>
            <a:r>
              <a:rPr lang="en" dirty="0" err="1"/>
              <a:t>트리에서</a:t>
            </a:r>
            <a:r>
              <a:rPr lang="en" dirty="0"/>
              <a:t> </a:t>
            </a:r>
            <a:r>
              <a:rPr lang="en" dirty="0" err="1"/>
              <a:t>같은</a:t>
            </a:r>
            <a:r>
              <a:rPr lang="en" dirty="0"/>
              <a:t> </a:t>
            </a:r>
            <a:r>
              <a:rPr lang="en" dirty="0" err="1"/>
              <a:t>깊이에서</a:t>
            </a:r>
            <a:r>
              <a:rPr lang="en" dirty="0"/>
              <a:t> </a:t>
            </a:r>
            <a:r>
              <a:rPr lang="en" dirty="0" err="1"/>
              <a:t>어떤</a:t>
            </a:r>
            <a:r>
              <a:rPr lang="en" dirty="0"/>
              <a:t> </a:t>
            </a:r>
            <a:r>
              <a:rPr lang="en" dirty="0" err="1"/>
              <a:t>decision에</a:t>
            </a:r>
            <a:r>
              <a:rPr lang="en" dirty="0"/>
              <a:t> </a:t>
            </a:r>
            <a:r>
              <a:rPr lang="en" dirty="0" err="1"/>
              <a:t>있는지를</a:t>
            </a:r>
            <a:r>
              <a:rPr lang="en" dirty="0"/>
              <a:t> </a:t>
            </a:r>
            <a:r>
              <a:rPr lang="en" dirty="0" err="1"/>
              <a:t>확인하여</a:t>
            </a:r>
            <a:r>
              <a:rPr lang="en" dirty="0"/>
              <a:t> </a:t>
            </a:r>
            <a:r>
              <a:rPr lang="en" dirty="0" err="1"/>
              <a:t>산술평균을</a:t>
            </a:r>
            <a:r>
              <a:rPr lang="en" dirty="0"/>
              <a:t> </a:t>
            </a:r>
            <a:r>
              <a:rPr lang="en" dirty="0" err="1"/>
              <a:t>낸다는</a:t>
            </a:r>
            <a:r>
              <a:rPr lang="en" dirty="0"/>
              <a:t> </a:t>
            </a:r>
            <a:r>
              <a:rPr lang="en" dirty="0" err="1"/>
              <a:t>것을</a:t>
            </a:r>
            <a:r>
              <a:rPr lang="en" dirty="0"/>
              <a:t> </a:t>
            </a:r>
            <a:r>
              <a:rPr lang="en" dirty="0" err="1" smtClean="0"/>
              <a:t>뜻한다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" dirty="0" smtClean="0"/>
              <a:t>(</a:t>
            </a:r>
            <a:r>
              <a:rPr lang="en" dirty="0" err="1"/>
              <a:t>다</a:t>
            </a:r>
            <a:r>
              <a:rPr lang="en" dirty="0"/>
              <a:t> </a:t>
            </a:r>
            <a:r>
              <a:rPr lang="en" dirty="0" err="1"/>
              <a:t>합하고</a:t>
            </a:r>
            <a:r>
              <a:rPr lang="en" dirty="0"/>
              <a:t> </a:t>
            </a:r>
            <a:r>
              <a:rPr lang="ko-KR" altLang="en-US" dirty="0" smtClean="0"/>
              <a:t>합친 </a:t>
            </a:r>
            <a:r>
              <a:rPr lang="en" dirty="0" err="1" smtClean="0"/>
              <a:t>수만큼</a:t>
            </a:r>
            <a:r>
              <a:rPr lang="en" dirty="0" smtClean="0"/>
              <a:t> </a:t>
            </a:r>
            <a:r>
              <a:rPr lang="en" dirty="0" err="1"/>
              <a:t>나누기</a:t>
            </a:r>
            <a:r>
              <a:rPr lang="en" dirty="0"/>
              <a:t>, </a:t>
            </a:r>
            <a:r>
              <a:rPr lang="en" dirty="0" err="1"/>
              <a:t>혹은</a:t>
            </a:r>
            <a:r>
              <a:rPr lang="en" dirty="0"/>
              <a:t> </a:t>
            </a:r>
            <a:r>
              <a:rPr lang="en" dirty="0" err="1"/>
              <a:t>다수결</a:t>
            </a:r>
            <a:r>
              <a:rPr lang="en" dirty="0"/>
              <a:t> </a:t>
            </a:r>
            <a:r>
              <a:rPr lang="en" dirty="0" err="1"/>
              <a:t>투표같은</a:t>
            </a:r>
            <a:r>
              <a:rPr lang="en" dirty="0"/>
              <a:t> </a:t>
            </a:r>
            <a:r>
              <a:rPr lang="en" dirty="0" err="1"/>
              <a:t>방식</a:t>
            </a:r>
            <a:r>
              <a:rPr lang="en" dirty="0"/>
              <a:t>. </a:t>
            </a:r>
            <a:r>
              <a:rPr lang="en" dirty="0" err="1"/>
              <a:t>쉽게</a:t>
            </a:r>
            <a:r>
              <a:rPr lang="en" dirty="0"/>
              <a:t> </a:t>
            </a:r>
            <a:r>
              <a:rPr lang="en" dirty="0" err="1"/>
              <a:t>말하면</a:t>
            </a:r>
            <a:r>
              <a:rPr lang="en" dirty="0"/>
              <a:t> “</a:t>
            </a:r>
            <a:r>
              <a:rPr lang="en" dirty="0" err="1"/>
              <a:t>각</a:t>
            </a:r>
            <a:r>
              <a:rPr lang="en" dirty="0"/>
              <a:t> </a:t>
            </a:r>
            <a:r>
              <a:rPr lang="en" dirty="0" err="1"/>
              <a:t>트리에서</a:t>
            </a:r>
            <a:r>
              <a:rPr lang="en" dirty="0"/>
              <a:t> </a:t>
            </a:r>
            <a:r>
              <a:rPr lang="en" dirty="0" err="1"/>
              <a:t>동일한</a:t>
            </a:r>
            <a:r>
              <a:rPr lang="en" dirty="0"/>
              <a:t> </a:t>
            </a:r>
            <a:r>
              <a:rPr lang="en" dirty="0" err="1"/>
              <a:t>새로운</a:t>
            </a:r>
            <a:r>
              <a:rPr lang="en" dirty="0"/>
              <a:t> </a:t>
            </a:r>
            <a:r>
              <a:rPr lang="en" dirty="0" err="1"/>
              <a:t>입력</a:t>
            </a:r>
            <a:r>
              <a:rPr lang="en" dirty="0"/>
              <a:t> </a:t>
            </a:r>
            <a:r>
              <a:rPr lang="en" dirty="0" err="1"/>
              <a:t>값에</a:t>
            </a:r>
            <a:r>
              <a:rPr lang="en" dirty="0"/>
              <a:t> </a:t>
            </a:r>
            <a:r>
              <a:rPr lang="en" dirty="0" err="1"/>
              <a:t>대해</a:t>
            </a:r>
            <a:r>
              <a:rPr lang="en" dirty="0"/>
              <a:t> </a:t>
            </a:r>
            <a:r>
              <a:rPr lang="en" dirty="0" err="1"/>
              <a:t>어떤</a:t>
            </a:r>
            <a:r>
              <a:rPr lang="en" dirty="0"/>
              <a:t> </a:t>
            </a:r>
            <a:r>
              <a:rPr lang="en" dirty="0" err="1"/>
              <a:t>선택이</a:t>
            </a:r>
            <a:r>
              <a:rPr lang="en" dirty="0"/>
              <a:t> </a:t>
            </a:r>
            <a:r>
              <a:rPr lang="en" dirty="0" err="1"/>
              <a:t>더</a:t>
            </a:r>
            <a:r>
              <a:rPr lang="en" dirty="0"/>
              <a:t> </a:t>
            </a:r>
            <a:r>
              <a:rPr lang="en" dirty="0" err="1"/>
              <a:t>많은가</a:t>
            </a:r>
            <a:r>
              <a:rPr lang="en" dirty="0"/>
              <a:t>?”)</a:t>
            </a:r>
          </a:p>
          <a:p>
            <a:endParaRPr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26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1744" y="228784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 생성 알고리즘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43608" y="1156682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의사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코드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(Pseudo code)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44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63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Shape 802" descr="Screen Shot 2017-08-20 at 11.27.4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20" y="2348880"/>
            <a:ext cx="5095615" cy="374657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Shape 803"/>
          <p:cNvSpPr txBox="1"/>
          <p:nvPr/>
        </p:nvSpPr>
        <p:spPr>
          <a:xfrm>
            <a:off x="539552" y="1907981"/>
            <a:ext cx="8352928" cy="241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많은 랜덤 트리의 estimator(추정량)을 산술평균이나 투표로 합치는 프로세스</a:t>
            </a:r>
          </a:p>
        </p:txBody>
      </p:sp>
      <p:cxnSp>
        <p:nvCxnSpPr>
          <p:cNvPr id="8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44" y="228784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 생성 알고리즘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-1651000" y="-73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3608" y="1156682"/>
            <a:ext cx="13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Bagging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5775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Shape 812" descr="Screen Shot 2017-08-20 at 11.27.4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466" y="2240779"/>
            <a:ext cx="4185546" cy="3077438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/>
          <p:nvPr/>
        </p:nvSpPr>
        <p:spPr>
          <a:xfrm>
            <a:off x="4104788" y="2692943"/>
            <a:ext cx="894600" cy="92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16" name="Shape 816"/>
          <p:cNvCxnSpPr>
            <a:endCxn id="817" idx="1"/>
          </p:cNvCxnSpPr>
          <p:nvPr/>
        </p:nvCxnSpPr>
        <p:spPr>
          <a:xfrm>
            <a:off x="4987654" y="3196468"/>
            <a:ext cx="1168522" cy="89957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7" name="Shape 817"/>
          <p:cNvSpPr txBox="1"/>
          <p:nvPr/>
        </p:nvSpPr>
        <p:spPr>
          <a:xfrm>
            <a:off x="6156176" y="2240779"/>
            <a:ext cx="2904090" cy="37105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err="1"/>
              <a:t>하나하나의</a:t>
            </a:r>
            <a:r>
              <a:rPr lang="en" dirty="0"/>
              <a:t> </a:t>
            </a:r>
            <a:r>
              <a:rPr lang="en" dirty="0" err="1"/>
              <a:t>트리는</a:t>
            </a:r>
            <a:r>
              <a:rPr lang="en" dirty="0"/>
              <a:t> </a:t>
            </a:r>
            <a:r>
              <a:rPr lang="en" dirty="0" err="1"/>
              <a:t>랜덤하게</a:t>
            </a:r>
            <a:r>
              <a:rPr lang="en" dirty="0"/>
              <a:t> </a:t>
            </a:r>
            <a:r>
              <a:rPr lang="en" dirty="0" err="1"/>
              <a:t>데이터를</a:t>
            </a:r>
            <a:r>
              <a:rPr lang="en" dirty="0"/>
              <a:t> </a:t>
            </a:r>
            <a:r>
              <a:rPr lang="en" dirty="0" err="1"/>
              <a:t>뽑고</a:t>
            </a:r>
            <a:r>
              <a:rPr lang="en" dirty="0"/>
              <a:t> </a:t>
            </a:r>
            <a:r>
              <a:rPr lang="en" dirty="0" err="1"/>
              <a:t>랜덤하게</a:t>
            </a:r>
            <a:r>
              <a:rPr lang="en" dirty="0"/>
              <a:t> </a:t>
            </a:r>
            <a:r>
              <a:rPr lang="en" dirty="0" err="1"/>
              <a:t>feature를</a:t>
            </a:r>
            <a:r>
              <a:rPr lang="en" dirty="0"/>
              <a:t> </a:t>
            </a:r>
            <a:r>
              <a:rPr lang="en" dirty="0" err="1"/>
              <a:t>뽑아</a:t>
            </a:r>
            <a:r>
              <a:rPr lang="en" dirty="0"/>
              <a:t> </a:t>
            </a:r>
            <a:r>
              <a:rPr lang="en" dirty="0" err="1"/>
              <a:t>아주</a:t>
            </a:r>
            <a:r>
              <a:rPr lang="en" dirty="0"/>
              <a:t> </a:t>
            </a:r>
            <a:r>
              <a:rPr lang="en" dirty="0" err="1"/>
              <a:t>랜덤하기</a:t>
            </a:r>
            <a:r>
              <a:rPr lang="en" dirty="0"/>
              <a:t> </a:t>
            </a:r>
            <a:r>
              <a:rPr lang="en" dirty="0" err="1"/>
              <a:t>때문에</a:t>
            </a:r>
            <a:r>
              <a:rPr lang="en" dirty="0"/>
              <a:t> </a:t>
            </a:r>
            <a:r>
              <a:rPr lang="en" dirty="0" err="1"/>
              <a:t>variance가</a:t>
            </a:r>
            <a:r>
              <a:rPr lang="en" dirty="0"/>
              <a:t> </a:t>
            </a:r>
            <a:r>
              <a:rPr lang="en" dirty="0" err="1"/>
              <a:t>굉장히</a:t>
            </a:r>
            <a:r>
              <a:rPr lang="en" dirty="0"/>
              <a:t> </a:t>
            </a:r>
            <a:r>
              <a:rPr lang="en" dirty="0" err="1"/>
              <a:t>높은</a:t>
            </a:r>
            <a:r>
              <a:rPr lang="en" dirty="0"/>
              <a:t> high variance </a:t>
            </a:r>
            <a:r>
              <a:rPr lang="en" dirty="0" err="1"/>
              <a:t>classifier이다</a:t>
            </a:r>
            <a:r>
              <a:rPr lang="en" dirty="0"/>
              <a:t>. </a:t>
            </a:r>
          </a:p>
          <a:p>
            <a:endParaRPr dirty="0"/>
          </a:p>
          <a:p>
            <a:r>
              <a:rPr lang="en" dirty="0" err="1"/>
              <a:t>그런데</a:t>
            </a:r>
            <a:r>
              <a:rPr lang="en" dirty="0"/>
              <a:t> </a:t>
            </a:r>
            <a:r>
              <a:rPr lang="en" dirty="0" err="1"/>
              <a:t>bagging을</a:t>
            </a:r>
            <a:r>
              <a:rPr lang="en" dirty="0"/>
              <a:t> </a:t>
            </a:r>
            <a:r>
              <a:rPr lang="en" dirty="0" err="1"/>
              <a:t>통해</a:t>
            </a:r>
            <a:r>
              <a:rPr lang="en" dirty="0"/>
              <a:t> </a:t>
            </a:r>
            <a:r>
              <a:rPr lang="en" dirty="0" err="1"/>
              <a:t>산술평균을</a:t>
            </a:r>
            <a:r>
              <a:rPr lang="en" dirty="0"/>
              <a:t> </a:t>
            </a:r>
            <a:r>
              <a:rPr lang="en" dirty="0" err="1"/>
              <a:t>하면</a:t>
            </a:r>
            <a:r>
              <a:rPr lang="en" dirty="0"/>
              <a:t> </a:t>
            </a:r>
            <a:r>
              <a:rPr lang="en" dirty="0" err="1"/>
              <a:t>variance를</a:t>
            </a:r>
            <a:r>
              <a:rPr lang="en" dirty="0"/>
              <a:t> </a:t>
            </a:r>
            <a:r>
              <a:rPr lang="en" dirty="0" err="1"/>
              <a:t>없애준다</a:t>
            </a:r>
            <a:r>
              <a:rPr lang="en" dirty="0"/>
              <a:t>! </a:t>
            </a:r>
          </a:p>
        </p:txBody>
      </p:sp>
      <p:cxnSp>
        <p:nvCxnSpPr>
          <p:cNvPr id="818" name="Shape 818"/>
          <p:cNvCxnSpPr>
            <a:stCxn id="819" idx="2"/>
            <a:endCxn id="820" idx="3"/>
          </p:cNvCxnSpPr>
          <p:nvPr/>
        </p:nvCxnSpPr>
        <p:spPr>
          <a:xfrm rot="5400000" flipH="1">
            <a:off x="2937788" y="3141143"/>
            <a:ext cx="769800" cy="2419800"/>
          </a:xfrm>
          <a:prstGeom prst="bentConnector4">
            <a:avLst>
              <a:gd name="adj1" fmla="val -11522"/>
              <a:gd name="adj2" fmla="val 61133"/>
            </a:avLst>
          </a:prstGeom>
          <a:noFill/>
          <a:ln w="38100" cap="flat" cmpd="sng">
            <a:solidFill>
              <a:srgbClr val="FF0000"/>
            </a:solidFill>
            <a:prstDash val="lgDash"/>
            <a:round/>
            <a:headEnd type="none" w="lg" len="lg"/>
            <a:tailEnd type="none" w="lg" len="lg"/>
          </a:ln>
        </p:spPr>
      </p:cxnSp>
      <p:sp>
        <p:nvSpPr>
          <p:cNvPr id="819" name="Shape 819"/>
          <p:cNvSpPr/>
          <p:nvPr/>
        </p:nvSpPr>
        <p:spPr>
          <a:xfrm>
            <a:off x="3993788" y="2692943"/>
            <a:ext cx="1077600" cy="2043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0" name="Shape 820"/>
          <p:cNvSpPr txBox="1"/>
          <p:nvPr/>
        </p:nvSpPr>
        <p:spPr>
          <a:xfrm>
            <a:off x="145413" y="3196468"/>
            <a:ext cx="1967400" cy="15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dirty="0" err="1"/>
              <a:t>각</a:t>
            </a:r>
            <a:r>
              <a:rPr lang="en" dirty="0"/>
              <a:t> </a:t>
            </a:r>
            <a:r>
              <a:rPr lang="en" dirty="0" err="1"/>
              <a:t>나무들의</a:t>
            </a:r>
            <a:r>
              <a:rPr lang="en" dirty="0"/>
              <a:t> </a:t>
            </a:r>
            <a:r>
              <a:rPr lang="en" dirty="0" err="1"/>
              <a:t>데이터와</a:t>
            </a:r>
            <a:r>
              <a:rPr lang="en" dirty="0"/>
              <a:t> </a:t>
            </a:r>
            <a:r>
              <a:rPr lang="en" dirty="0" err="1"/>
              <a:t>변수가</a:t>
            </a:r>
            <a:r>
              <a:rPr lang="en" dirty="0"/>
              <a:t> </a:t>
            </a:r>
            <a:r>
              <a:rPr lang="en" dirty="0" err="1"/>
              <a:t>랜덤하게</a:t>
            </a:r>
            <a:r>
              <a:rPr lang="en" dirty="0"/>
              <a:t> </a:t>
            </a:r>
            <a:r>
              <a:rPr lang="en" dirty="0" err="1"/>
              <a:t>추출되므로</a:t>
            </a:r>
            <a:r>
              <a:rPr lang="en" dirty="0"/>
              <a:t> </a:t>
            </a:r>
            <a:r>
              <a:rPr lang="en" dirty="0" err="1"/>
              <a:t>각</a:t>
            </a:r>
            <a:r>
              <a:rPr lang="en" dirty="0"/>
              <a:t> </a:t>
            </a:r>
            <a:r>
              <a:rPr lang="en" dirty="0" err="1"/>
              <a:t>트리의</a:t>
            </a:r>
            <a:r>
              <a:rPr lang="en" dirty="0"/>
              <a:t> </a:t>
            </a:r>
            <a:r>
              <a:rPr lang="en" dirty="0" err="1"/>
              <a:t>예측값</a:t>
            </a:r>
            <a:r>
              <a:rPr lang="en" dirty="0"/>
              <a:t> </a:t>
            </a:r>
            <a:r>
              <a:rPr lang="en" dirty="0" err="1"/>
              <a:t>간에</a:t>
            </a:r>
            <a:r>
              <a:rPr lang="en" dirty="0"/>
              <a:t> </a:t>
            </a:r>
            <a:r>
              <a:rPr lang="en" dirty="0" err="1"/>
              <a:t>correlation은</a:t>
            </a:r>
            <a:r>
              <a:rPr lang="en" dirty="0"/>
              <a:t> </a:t>
            </a:r>
            <a:r>
              <a:rPr lang="en" dirty="0" err="1"/>
              <a:t>거의</a:t>
            </a:r>
            <a:r>
              <a:rPr lang="en" dirty="0"/>
              <a:t> </a:t>
            </a:r>
            <a:r>
              <a:rPr lang="en" dirty="0" err="1"/>
              <a:t>없다</a:t>
            </a:r>
            <a:endParaRPr lang="en" dirty="0"/>
          </a:p>
          <a:p>
            <a:pPr algn="r"/>
            <a:endParaRPr dirty="0"/>
          </a:p>
        </p:txBody>
      </p:sp>
      <p:cxnSp>
        <p:nvCxnSpPr>
          <p:cNvPr id="14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6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1744" y="228784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 생성 알고리즘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3608" y="1156682"/>
            <a:ext cx="13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Bagging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0660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44" y="2287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랜덤포레스트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-1651000" y="-73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3608" y="115668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각 랜덤트리는 랜덤한 데이터와 랜덤한 파라미터로 만들어지므로 극도로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high variance classifier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0772" y="4203878"/>
            <a:ext cx="7683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- Bias : </a:t>
            </a:r>
            <a:r>
              <a:rPr lang="ko-KR" altLang="en-US" sz="2000" dirty="0" smtClean="0"/>
              <a:t>델타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실제값과 예측값의 차이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Underfitting</a:t>
            </a:r>
            <a:r>
              <a:rPr lang="en-US" sz="2000" dirty="0" smtClean="0"/>
              <a:t> =&gt; High Bias</a:t>
            </a:r>
          </a:p>
          <a:p>
            <a:r>
              <a:rPr lang="en-US" sz="2000" dirty="0"/>
              <a:t>	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 =&gt; Low Bias (</a:t>
            </a:r>
            <a:r>
              <a:rPr lang="ko-KR" altLang="en-US" sz="2000" dirty="0" smtClean="0"/>
              <a:t>각 랜덤트리는 그래서 </a:t>
            </a:r>
            <a:r>
              <a:rPr lang="en-US" altLang="ko-KR" sz="2000" dirty="0" smtClean="0"/>
              <a:t>Low bias)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043608" y="2917393"/>
            <a:ext cx="7683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- Variance : </a:t>
            </a:r>
            <a:r>
              <a:rPr lang="ko-KR" altLang="en-US" sz="2000" dirty="0" smtClean="0"/>
              <a:t>모든 </a:t>
            </a:r>
            <a:r>
              <a:rPr lang="en-US" altLang="ko-KR" sz="2000" dirty="0" smtClean="0"/>
              <a:t>training set</a:t>
            </a:r>
            <a:r>
              <a:rPr lang="ko-KR" altLang="en-US" sz="2000" dirty="0" smtClean="0"/>
              <a:t> 데이터와 예측 값의 차이 </a:t>
            </a:r>
          </a:p>
          <a:p>
            <a:r>
              <a:rPr lang="ko-KR" altLang="en-US" sz="2000" dirty="0"/>
              <a:t>	</a:t>
            </a:r>
            <a:r>
              <a:rPr lang="ko-KR" altLang="en-US" sz="2000" dirty="0" smtClean="0"/>
              <a:t>   </a:t>
            </a:r>
            <a:r>
              <a:rPr lang="en-US" altLang="ko-KR" sz="2000" dirty="0" smtClean="0"/>
              <a:t>Variance</a:t>
            </a:r>
            <a:r>
              <a:rPr lang="ko-KR" altLang="en-US" sz="2000" dirty="0" smtClean="0"/>
              <a:t>가 높으면 모형도 복잡해짐</a:t>
            </a:r>
          </a:p>
          <a:p>
            <a:r>
              <a:rPr lang="ko-KR" altLang="en-US" sz="2000" dirty="0"/>
              <a:t>	</a:t>
            </a:r>
            <a:r>
              <a:rPr lang="ko-KR" altLang="en-US" sz="2000" dirty="0" smtClean="0"/>
              <a:t>  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모델의 정확성과 상관있는 것은 아님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 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021961" y="2387975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각 랜덤트리는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High variance Low bias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42088" y="5489779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Bagging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을 통해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averaging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하면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variance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가 낮아짐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!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4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44" y="2287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랜덤포레스트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-1651000" y="-73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3608" y="115668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내 숲에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3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개의 트리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 t=1,2,3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가 있고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새로운 데이터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v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가 들어갔을 때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v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는 트리별로 다른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root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에 다다름 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"/>
          <a:stretch/>
        </p:blipFill>
        <p:spPr>
          <a:xfrm>
            <a:off x="1301782" y="2069049"/>
            <a:ext cx="5696665" cy="433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3473896"/>
            <a:ext cx="7965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</a:rPr>
              <a:t>각 트리에 </a:t>
            </a:r>
            <a:r>
              <a:rPr lang="en-US" altLang="ko-KR" sz="1500" dirty="0" smtClean="0">
                <a:solidFill>
                  <a:srgbClr val="FF0000"/>
                </a:solidFill>
              </a:rPr>
              <a:t>4</a:t>
            </a:r>
            <a:r>
              <a:rPr lang="ko-KR" altLang="en-US" sz="1500" dirty="0" smtClean="0">
                <a:solidFill>
                  <a:srgbClr val="FF0000"/>
                </a:solidFill>
              </a:rPr>
              <a:t>개의 히스토그램 </a:t>
            </a:r>
            <a:r>
              <a:rPr lang="en-US" altLang="ko-KR" sz="1500" dirty="0" smtClean="0">
                <a:solidFill>
                  <a:srgbClr val="FF0000"/>
                </a:solidFill>
              </a:rPr>
              <a:t>(4</a:t>
            </a:r>
            <a:r>
              <a:rPr lang="ko-KR" altLang="en-US" sz="1500" dirty="0" smtClean="0">
                <a:solidFill>
                  <a:srgbClr val="FF0000"/>
                </a:solidFill>
              </a:rPr>
              <a:t> 벡터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r>
              <a:rPr lang="ko-KR" altLang="en-US" sz="1500" dirty="0" smtClean="0">
                <a:solidFill>
                  <a:srgbClr val="FF0000"/>
                </a:solidFill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</a:rPr>
              <a:t>3</a:t>
            </a:r>
            <a:r>
              <a:rPr lang="ko-KR" altLang="en-US" sz="1500" dirty="0" smtClean="0">
                <a:solidFill>
                  <a:srgbClr val="FF0000"/>
                </a:solidFill>
              </a:rPr>
              <a:t> 트리 값</a:t>
            </a:r>
            <a:r>
              <a:rPr lang="en-US" altLang="ko-KR" sz="1500" dirty="0" smtClean="0">
                <a:solidFill>
                  <a:srgbClr val="FF0000"/>
                </a:solidFill>
              </a:rPr>
              <a:t>(3</a:t>
            </a:r>
            <a:r>
              <a:rPr lang="ko-KR" altLang="en-US" sz="1500" dirty="0" smtClean="0">
                <a:solidFill>
                  <a:srgbClr val="FF0000"/>
                </a:solidFill>
              </a:rPr>
              <a:t> 벡터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r>
              <a:rPr lang="ko-KR" altLang="en-US" sz="1500" dirty="0" smtClean="0">
                <a:solidFill>
                  <a:srgbClr val="FF0000"/>
                </a:solidFill>
              </a:rPr>
              <a:t>을 합치고 </a:t>
            </a:r>
            <a:r>
              <a:rPr lang="en-US" altLang="ko-KR" sz="1500" dirty="0" smtClean="0">
                <a:solidFill>
                  <a:srgbClr val="FF0000"/>
                </a:solidFill>
              </a:rPr>
              <a:t>3</a:t>
            </a:r>
            <a:r>
              <a:rPr lang="ko-KR" altLang="en-US" sz="1500" dirty="0" smtClean="0">
                <a:solidFill>
                  <a:srgbClr val="FF0000"/>
                </a:solidFill>
              </a:rPr>
              <a:t>으로 나누기 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32" name="Shape 631"/>
          <p:cNvSpPr txBox="1"/>
          <p:nvPr/>
        </p:nvSpPr>
        <p:spPr>
          <a:xfrm>
            <a:off x="5724128" y="5830342"/>
            <a:ext cx="3240360" cy="603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sz="1500" dirty="0" smtClean="0"/>
              <a:t>출처 </a:t>
            </a:r>
            <a:r>
              <a:rPr lang="en-US" altLang="ko-KR" sz="1500" dirty="0" smtClean="0"/>
              <a:t>:</a:t>
            </a:r>
            <a:r>
              <a:rPr lang="ko-KR" altLang="en-US" sz="1500" dirty="0" smtClean="0"/>
              <a:t> </a:t>
            </a:r>
            <a:r>
              <a:rPr lang="en" sz="1500" dirty="0" smtClean="0"/>
              <a:t>UBC </a:t>
            </a:r>
            <a:r>
              <a:rPr lang="en" sz="1500" dirty="0"/>
              <a:t>Machine learning </a:t>
            </a:r>
            <a:r>
              <a:rPr lang="en" sz="1500" dirty="0" err="1" smtClean="0"/>
              <a:t>coure</a:t>
            </a:r>
            <a:endParaRPr sz="15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44" y="2287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랜덤포레스트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-1651000" y="-73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3608" y="115668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내 숲에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3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개의 트리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 t=1,2,3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가 있고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새로운 데이터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v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가 들어갔을 때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v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는 트리별로 다른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root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에 다다름 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"/>
          <a:stretch/>
        </p:blipFill>
        <p:spPr>
          <a:xfrm>
            <a:off x="1301782" y="2069049"/>
            <a:ext cx="5696665" cy="4330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27754" y="5188265"/>
                <a:ext cx="2101666" cy="12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baseline="-25000" smtClean="0">
                              <a:latin typeface="Cambria Math" charset="0"/>
                            </a:rPr>
                            <m:t>𝑡</m:t>
                          </m:r>
                        </m:e>
                      </m:nary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754" y="5188265"/>
                <a:ext cx="2101666" cy="12112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3568" y="3473896"/>
            <a:ext cx="7965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</a:rPr>
              <a:t>각 트리에 </a:t>
            </a:r>
            <a:r>
              <a:rPr lang="en-US" altLang="ko-KR" sz="1500" dirty="0" smtClean="0">
                <a:solidFill>
                  <a:srgbClr val="FF0000"/>
                </a:solidFill>
              </a:rPr>
              <a:t>4</a:t>
            </a:r>
            <a:r>
              <a:rPr lang="ko-KR" altLang="en-US" sz="1500" dirty="0" smtClean="0">
                <a:solidFill>
                  <a:srgbClr val="FF0000"/>
                </a:solidFill>
              </a:rPr>
              <a:t>개의 히스토그램 </a:t>
            </a:r>
            <a:r>
              <a:rPr lang="en-US" altLang="ko-KR" sz="1500" dirty="0" smtClean="0">
                <a:solidFill>
                  <a:srgbClr val="FF0000"/>
                </a:solidFill>
              </a:rPr>
              <a:t>(4</a:t>
            </a:r>
            <a:r>
              <a:rPr lang="ko-KR" altLang="en-US" sz="1500" dirty="0" smtClean="0">
                <a:solidFill>
                  <a:srgbClr val="FF0000"/>
                </a:solidFill>
              </a:rPr>
              <a:t> 벡터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r>
              <a:rPr lang="ko-KR" altLang="en-US" sz="1500" dirty="0" smtClean="0">
                <a:solidFill>
                  <a:srgbClr val="FF0000"/>
                </a:solidFill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</a:rPr>
              <a:t>3</a:t>
            </a:r>
            <a:r>
              <a:rPr lang="ko-KR" altLang="en-US" sz="1500" dirty="0" smtClean="0">
                <a:solidFill>
                  <a:srgbClr val="FF0000"/>
                </a:solidFill>
              </a:rPr>
              <a:t> 트리 값</a:t>
            </a:r>
            <a:r>
              <a:rPr lang="en-US" altLang="ko-KR" sz="1500" dirty="0" smtClean="0">
                <a:solidFill>
                  <a:srgbClr val="FF0000"/>
                </a:solidFill>
              </a:rPr>
              <a:t>(3</a:t>
            </a:r>
            <a:r>
              <a:rPr lang="ko-KR" altLang="en-US" sz="1500" dirty="0" smtClean="0">
                <a:solidFill>
                  <a:srgbClr val="FF0000"/>
                </a:solidFill>
              </a:rPr>
              <a:t> 벡터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r>
              <a:rPr lang="ko-KR" altLang="en-US" sz="1500" dirty="0" smtClean="0">
                <a:solidFill>
                  <a:srgbClr val="FF0000"/>
                </a:solidFill>
              </a:rPr>
              <a:t>을 합치고 </a:t>
            </a:r>
            <a:r>
              <a:rPr lang="en-US" altLang="ko-KR" sz="1500" dirty="0" smtClean="0">
                <a:solidFill>
                  <a:srgbClr val="FF0000"/>
                </a:solidFill>
              </a:rPr>
              <a:t>3</a:t>
            </a:r>
            <a:r>
              <a:rPr lang="ko-KR" altLang="en-US" sz="1500" dirty="0" smtClean="0">
                <a:solidFill>
                  <a:srgbClr val="FF0000"/>
                </a:solidFill>
              </a:rPr>
              <a:t>으로 나누기 </a:t>
            </a:r>
            <a:endParaRPr 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44" y="2287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Segoe UI Black" pitchFamily="34" charset="0"/>
              </a:rPr>
              <a:t>랜덤포레스트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-1651000" y="-73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3608" y="115668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각 트리는 다른 식으로 만들어져서 같은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node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들의 구성이 아닌데 어떻게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averaging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을 하는가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0772" y="2744423"/>
            <a:ext cx="768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트리를 만들고 같은 깊이의 노드에서 </a:t>
            </a:r>
            <a:r>
              <a:rPr lang="en-US" altLang="ko-KR" sz="2000" dirty="0" smtClean="0"/>
              <a:t>decision</a:t>
            </a:r>
            <a:r>
              <a:rPr lang="ko-KR" altLang="en-US" sz="2000" dirty="0" smtClean="0"/>
              <a:t>이나 히스토그램을 확인하여 각  나무에서 똑같이 구한 값을 </a:t>
            </a:r>
            <a:r>
              <a:rPr lang="en-US" altLang="ko-KR" sz="2000" dirty="0" smtClean="0"/>
              <a:t>averaging</a:t>
            </a:r>
            <a:r>
              <a:rPr lang="ko-KR" altLang="en-US" sz="2000" dirty="0" smtClean="0"/>
              <a:t>하는 것  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899128" y="3997513"/>
            <a:ext cx="7683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* 같은 깊이인지 확인하는 방법 </a:t>
            </a:r>
          </a:p>
          <a:p>
            <a:r>
              <a:rPr lang="en-US" sz="2000" dirty="0" smtClean="0"/>
              <a:t>ex) </a:t>
            </a:r>
            <a:r>
              <a:rPr lang="ko-KR" altLang="en-US" sz="2000" dirty="0" smtClean="0"/>
              <a:t>트리에 데이터를 넣고 </a:t>
            </a:r>
            <a:r>
              <a:rPr lang="en-US" altLang="ko-KR" sz="2000" dirty="0" smtClean="0"/>
              <a:t>5</a:t>
            </a:r>
            <a:r>
              <a:rPr lang="ko-KR" altLang="en-US" sz="2000" dirty="0" smtClean="0"/>
              <a:t>분이 지난 후 그 데이터가 어떤 </a:t>
            </a:r>
            <a:r>
              <a:rPr lang="en-US" altLang="ko-KR" sz="2000" dirty="0" smtClean="0"/>
              <a:t>decision</a:t>
            </a:r>
            <a:r>
              <a:rPr lang="ko-KR" altLang="en-US" sz="2000" dirty="0" smtClean="0"/>
              <a:t>에 있는지 확인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9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44" y="228784"/>
            <a:ext cx="500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랜덤포레스트로 할 수 있는 것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-1651000" y="-73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3608" y="1156682"/>
            <a:ext cx="6840760" cy="47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활용 가능 분야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2132856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Task Classifier </a:t>
            </a:r>
          </a:p>
          <a:p>
            <a:r>
              <a:rPr lang="en-US" dirty="0" smtClean="0"/>
              <a:t>- Face Detection </a:t>
            </a:r>
          </a:p>
          <a:p>
            <a:r>
              <a:rPr lang="en-US" dirty="0" smtClean="0"/>
              <a:t>- Text Classifier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</a:t>
            </a:r>
            <a:r>
              <a:rPr lang="en-US" altLang="ko-KR" dirty="0" smtClean="0"/>
              <a:t>Spam detector</a:t>
            </a:r>
            <a:endParaRPr lang="ko-KR" altLang="en-US" dirty="0" smtClean="0"/>
          </a:p>
          <a:p>
            <a:r>
              <a:rPr lang="mr-IN" altLang="ko-KR" dirty="0" smtClean="0"/>
              <a:t>…</a:t>
            </a:r>
            <a:r>
              <a:rPr lang="ko-KR" altLang="en-US" dirty="0" smtClean="0"/>
              <a:t> 너무 많은 것을 할 수 있을 것이다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세상 모든 단어들의 딕셔너리에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만개의 단어가 있다고 하면 중복허용 랜덤추출 </a:t>
            </a:r>
            <a:r>
              <a:rPr lang="en-US" altLang="ko-KR" dirty="0" smtClean="0"/>
              <a:t>50</a:t>
            </a:r>
            <a:r>
              <a:rPr lang="ko-KR" altLang="en-US" dirty="0" smtClean="0"/>
              <a:t>개의 단어 부분집합을 만듦</a:t>
            </a:r>
            <a:r>
              <a:rPr lang="en-US" altLang="ko-KR" dirty="0" smtClean="0"/>
              <a:t>.</a:t>
            </a:r>
            <a:r>
              <a:rPr lang="ko-KR" altLang="en-US" dirty="0" smtClean="0"/>
              <a:t> 어떤 글자는 더 많이 뽑힘 </a:t>
            </a:r>
            <a:r>
              <a:rPr lang="en-US" altLang="ko-KR" dirty="0" smtClean="0"/>
              <a:t>=&gt;</a:t>
            </a:r>
            <a:r>
              <a:rPr lang="ko-KR" altLang="en-US" dirty="0" smtClean="0"/>
              <a:t> 더 중요한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뽑는 방법</a:t>
            </a:r>
          </a:p>
          <a:p>
            <a:r>
              <a:rPr lang="en-US" altLang="ko-KR" dirty="0" smtClean="0"/>
              <a:t>50</a:t>
            </a:r>
            <a:r>
              <a:rPr lang="ko-KR" altLang="en-US" dirty="0" smtClean="0"/>
              <a:t>개의 각 단어에 대해 </a:t>
            </a:r>
            <a:r>
              <a:rPr lang="en-US" altLang="ko-KR" dirty="0" smtClean="0"/>
              <a:t>information gain</a:t>
            </a:r>
            <a:r>
              <a:rPr lang="ko-KR" altLang="en-US" dirty="0" smtClean="0"/>
              <a:t>을 구함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 메시지가 스팸인지 아닌지 구분하는 단어의 수가 트리의 노드 수가 될 것임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8693" y="17259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의사결정나무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397" y="46647"/>
            <a:ext cx="1623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744" y="228784"/>
            <a:ext cx="3133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랜덤포레스트</a:t>
            </a:r>
            <a:r>
              <a:rPr lang="en-US" altLang="ko-KR" sz="2800" dirty="0" smtClean="0">
                <a:solidFill>
                  <a:schemeClr val="bg1"/>
                </a:solidFill>
              </a:rPr>
              <a:t> FAQ</a:t>
            </a:r>
            <a:endParaRPr lang="ko-KR" altLang="en-US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egoe UI Black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-1651000" y="-73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71600" y="990600"/>
            <a:ext cx="6840760" cy="47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1.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어떤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feature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가 중요한지 반영되는가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7624" y="153472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중복 허용 랜덤 추출을 하므로 현실세계를 반영하게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1600" y="2038782"/>
            <a:ext cx="6840760" cy="47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얼마나 많은 트리가 필요한가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7624" y="2627620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많을수록 좋다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 정도의 트리가 있으면 </a:t>
            </a:r>
            <a:r>
              <a:rPr lang="en-US" altLang="ko-KR" dirty="0" smtClean="0"/>
              <a:t>decision boundary</a:t>
            </a:r>
            <a:r>
              <a:rPr lang="ko-KR" altLang="en-US" dirty="0" smtClean="0"/>
              <a:t>가 부드러워진다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우리는 확률을 계산중이어서 등고선처럼 </a:t>
            </a:r>
            <a:r>
              <a:rPr lang="en-US" altLang="ko-KR" dirty="0" smtClean="0"/>
              <a:t>probability distribution(</a:t>
            </a:r>
            <a:r>
              <a:rPr lang="ko-KR" altLang="en-US" dirty="0" smtClean="0"/>
              <a:t>확률분포도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나옴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71600" y="3654952"/>
            <a:ext cx="7745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3. Classification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시에 레이블 수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(class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수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)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가 트리의 성능에 영향을 주는가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060" y="4509120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Binary(</a:t>
            </a:r>
            <a:r>
              <a:rPr lang="ko-KR" altLang="en-US" dirty="0" smtClean="0"/>
              <a:t>클래스가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든 몇개든 클래스 수와 상관없이 잘 분류한다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현실에서는 노이즈가 있고 클래스끼리 중첩이될도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하지만 그마저도 잘 분류해냄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1600" y="5465549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4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.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 트리 깊이의 효과는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함초롬돋움" pitchFamily="50" charset="-127"/>
              </a:rPr>
              <a:t>?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함초롬돋움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72460" y="59399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트리가 얕으면 </a:t>
            </a:r>
            <a:r>
              <a:rPr lang="en-US" altLang="ko-KR" dirty="0" smtClean="0"/>
              <a:t>depth=3 </a:t>
            </a:r>
            <a:r>
              <a:rPr lang="ko-KR" altLang="en-US" dirty="0" smtClean="0"/>
              <a:t>언더피팅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트리가 깊으면 </a:t>
            </a:r>
            <a:r>
              <a:rPr lang="en-US" altLang="ko-KR" dirty="0" smtClean="0"/>
              <a:t>depth=15 </a:t>
            </a:r>
            <a:r>
              <a:rPr lang="ko-KR" altLang="en-US" dirty="0" smtClean="0"/>
              <a:t>오버피팅</a:t>
            </a:r>
          </a:p>
        </p:txBody>
      </p:sp>
    </p:spTree>
    <p:extLst>
      <p:ext uri="{BB962C8B-B14F-4D97-AF65-F5344CB8AC3E}">
        <p14:creationId xmlns:p14="http://schemas.microsoft.com/office/powerpoint/2010/main" val="2311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bg2"/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3297" y="2670011"/>
            <a:ext cx="4252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나눔명조 ExtraBold" pitchFamily="18" charset="-127"/>
                <a:cs typeface="Leelawadee UI" pitchFamily="34" charset="-34"/>
              </a:rPr>
              <a:t>Thank you !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나눔명조 ExtraBold" pitchFamily="18" charset="-127"/>
              <a:cs typeface="Leelawadee UI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7196</Words>
  <Application>Microsoft Office PowerPoint</Application>
  <PresentationFormat>화면 슬라이드 쇼(4:3)</PresentationFormat>
  <Paragraphs>1327</Paragraphs>
  <Slides>99</Slides>
  <Notes>88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15" baseType="lpstr">
      <vt:lpstr>HY헤드라인M</vt:lpstr>
      <vt:lpstr>Mangal</vt:lpstr>
      <vt:lpstr>나눔고딕</vt:lpstr>
      <vt:lpstr>나눔명조 ExtraBold</vt:lpstr>
      <vt:lpstr>맑은 고딕</vt:lpstr>
      <vt:lpstr>함초롬돋움</vt:lpstr>
      <vt:lpstr>함초롬바탕</vt:lpstr>
      <vt:lpstr>Arial</vt:lpstr>
      <vt:lpstr>Cambria Math</vt:lpstr>
      <vt:lpstr>Century Gothic</vt:lpstr>
      <vt:lpstr>Copperplate Gothic Bold</vt:lpstr>
      <vt:lpstr>Leelawadee UI</vt:lpstr>
      <vt:lpstr>Segoe UI Black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그래서 우리는 하나의 나무만 기르는 대신 여러 나무를 길러서 숲을 키우기로 했다!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 In Kyeong</dc:creator>
  <cp:lastModifiedBy>Gyumin Sim</cp:lastModifiedBy>
  <cp:revision>14</cp:revision>
  <dcterms:created xsi:type="dcterms:W3CDTF">2017-07-30T13:04:36Z</dcterms:created>
  <dcterms:modified xsi:type="dcterms:W3CDTF">2017-08-22T11:56:57Z</dcterms:modified>
</cp:coreProperties>
</file>